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Open Sans Bold" charset="1" panose="020B0806030504020204"/>
      <p:regular r:id="rId28"/>
    </p:embeddedFont>
    <p:embeddedFont>
      <p:font typeface="Open Sans" charset="1" panose="020B0606030504020204"/>
      <p:regular r:id="rId29"/>
    </p:embeddedFont>
    <p:embeddedFont>
      <p:font typeface="Arimo" charset="1" panose="020B0604020202020204"/>
      <p:regular r:id="rId30"/>
    </p:embeddedFont>
    <p:embeddedFont>
      <p:font typeface="Arimo Bold" charset="1" panose="020B0704020202020204"/>
      <p:regular r:id="rId31"/>
    </p:embeddedFont>
    <p:embeddedFont>
      <p:font typeface="Comfortaa Bold" charset="1" panose="00000800000000000000"/>
      <p:regular r:id="rId32"/>
    </p:embeddedFont>
    <p:embeddedFont>
      <p:font typeface="Comfortaa" charset="1" panose="0000050000000000000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png" Type="http://schemas.openxmlformats.org/officeDocument/2006/relationships/image"/><Relationship Id="rId12" Target="../media/image27.png" Type="http://schemas.openxmlformats.org/officeDocument/2006/relationships/image"/><Relationship Id="rId13" Target="../media/image28.png" Type="http://schemas.openxmlformats.org/officeDocument/2006/relationships/image"/><Relationship Id="rId14" Target="../media/image29.png" Type="http://schemas.openxmlformats.org/officeDocument/2006/relationships/image"/><Relationship Id="rId15" Target="../media/image30.png" Type="http://schemas.openxmlformats.org/officeDocument/2006/relationships/image"/><Relationship Id="rId16" Target="../media/image31.png" Type="http://schemas.openxmlformats.org/officeDocument/2006/relationships/image"/><Relationship Id="rId17" Target="../media/image32.png" Type="http://schemas.openxmlformats.org/officeDocument/2006/relationships/image"/><Relationship Id="rId18" Target="../media/image33.png" Type="http://schemas.openxmlformats.org/officeDocument/2006/relationships/image"/><Relationship Id="rId19" Target="../media/image34.png" Type="http://schemas.openxmlformats.org/officeDocument/2006/relationships/image"/><Relationship Id="rId2" Target="../media/image17.png" Type="http://schemas.openxmlformats.org/officeDocument/2006/relationships/image"/><Relationship Id="rId20" Target="../media/image35.png" Type="http://schemas.openxmlformats.org/officeDocument/2006/relationships/image"/><Relationship Id="rId21" Target="../media/image36.png" Type="http://schemas.openxmlformats.org/officeDocument/2006/relationships/image"/><Relationship Id="rId3" Target="../media/image18.pn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 Id="rId6" Target="../media/image21.pn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 Id="rId9" Target="../media/image2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png" Type="http://schemas.openxmlformats.org/officeDocument/2006/relationships/image"/><Relationship Id="rId4" Target="../media/image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founderreports.com/entrepreneur-mental-health-statistics/" TargetMode="External" Type="http://schemas.openxmlformats.org/officeDocument/2006/relationships/hyperlink"/><Relationship Id="rId4"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703572" y="9258300"/>
            <a:ext cx="2845323" cy="774976"/>
          </a:xfrm>
          <a:custGeom>
            <a:avLst/>
            <a:gdLst/>
            <a:ahLst/>
            <a:cxnLst/>
            <a:rect r="r" b="b" t="t" l="l"/>
            <a:pathLst>
              <a:path h="774976" w="2845323">
                <a:moveTo>
                  <a:pt x="0" y="0"/>
                </a:moveTo>
                <a:lnTo>
                  <a:pt x="2845323" y="0"/>
                </a:lnTo>
                <a:lnTo>
                  <a:pt x="2845323" y="774976"/>
                </a:lnTo>
                <a:lnTo>
                  <a:pt x="0" y="774976"/>
                </a:lnTo>
                <a:lnTo>
                  <a:pt x="0" y="0"/>
                </a:lnTo>
                <a:close/>
              </a:path>
            </a:pathLst>
          </a:custGeom>
          <a:blipFill>
            <a:blip r:embed="rId2"/>
            <a:stretch>
              <a:fillRect l="0" t="0" r="0" b="0"/>
            </a:stretch>
          </a:blipFill>
        </p:spPr>
      </p:sp>
      <p:sp>
        <p:nvSpPr>
          <p:cNvPr name="Freeform 3" id="3"/>
          <p:cNvSpPr/>
          <p:nvPr/>
        </p:nvSpPr>
        <p:spPr>
          <a:xfrm flipH="false" flipV="false" rot="0">
            <a:off x="1028700" y="1028700"/>
            <a:ext cx="12352120" cy="8229600"/>
          </a:xfrm>
          <a:custGeom>
            <a:avLst/>
            <a:gdLst/>
            <a:ahLst/>
            <a:cxnLst/>
            <a:rect r="r" b="b" t="t" l="l"/>
            <a:pathLst>
              <a:path h="8229600" w="12352120">
                <a:moveTo>
                  <a:pt x="0" y="0"/>
                </a:moveTo>
                <a:lnTo>
                  <a:pt x="12352120" y="0"/>
                </a:lnTo>
                <a:lnTo>
                  <a:pt x="12352120" y="8229600"/>
                </a:lnTo>
                <a:lnTo>
                  <a:pt x="0" y="8229600"/>
                </a:lnTo>
                <a:lnTo>
                  <a:pt x="0" y="0"/>
                </a:lnTo>
                <a:close/>
              </a:path>
            </a:pathLst>
          </a:custGeom>
          <a:blipFill>
            <a:blip r:embed="rId3"/>
            <a:stretch>
              <a:fillRect l="0" t="0" r="0" b="0"/>
            </a:stretch>
          </a:blipFill>
        </p:spPr>
      </p:sp>
      <p:grpSp>
        <p:nvGrpSpPr>
          <p:cNvPr name="Group 4" id="4"/>
          <p:cNvGrpSpPr/>
          <p:nvPr/>
        </p:nvGrpSpPr>
        <p:grpSpPr>
          <a:xfrm rot="0">
            <a:off x="289595" y="4942355"/>
            <a:ext cx="17259300" cy="4315945"/>
            <a:chOff x="0" y="0"/>
            <a:chExt cx="4545659" cy="1136710"/>
          </a:xfrm>
        </p:grpSpPr>
        <p:sp>
          <p:nvSpPr>
            <p:cNvPr name="Freeform 5" id="5"/>
            <p:cNvSpPr/>
            <p:nvPr/>
          </p:nvSpPr>
          <p:spPr>
            <a:xfrm flipH="false" flipV="false" rot="0">
              <a:off x="0" y="0"/>
              <a:ext cx="4545659" cy="1136710"/>
            </a:xfrm>
            <a:custGeom>
              <a:avLst/>
              <a:gdLst/>
              <a:ahLst/>
              <a:cxnLst/>
              <a:rect r="r" b="b" t="t" l="l"/>
              <a:pathLst>
                <a:path h="1136710" w="4545659">
                  <a:moveTo>
                    <a:pt x="0" y="0"/>
                  </a:moveTo>
                  <a:lnTo>
                    <a:pt x="4545659" y="0"/>
                  </a:lnTo>
                  <a:lnTo>
                    <a:pt x="4545659" y="1136710"/>
                  </a:lnTo>
                  <a:lnTo>
                    <a:pt x="0" y="1136710"/>
                  </a:lnTo>
                  <a:close/>
                </a:path>
              </a:pathLst>
            </a:custGeom>
            <a:solidFill>
              <a:srgbClr val="1EAD9F">
                <a:alpha val="63922"/>
              </a:srgbClr>
            </a:solidFill>
          </p:spPr>
        </p:sp>
        <p:sp>
          <p:nvSpPr>
            <p:cNvPr name="TextBox 6" id="6"/>
            <p:cNvSpPr txBox="true"/>
            <p:nvPr/>
          </p:nvSpPr>
          <p:spPr>
            <a:xfrm>
              <a:off x="0" y="-38100"/>
              <a:ext cx="4545659" cy="1174810"/>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1321808" y="5019675"/>
            <a:ext cx="17673716" cy="3334387"/>
          </a:xfrm>
          <a:prstGeom prst="rect">
            <a:avLst/>
          </a:prstGeom>
        </p:spPr>
        <p:txBody>
          <a:bodyPr anchor="t" rtlCol="false" tIns="0" lIns="0" bIns="0" rIns="0">
            <a:spAutoFit/>
          </a:bodyPr>
          <a:lstStyle/>
          <a:p>
            <a:pPr algn="l">
              <a:lnSpc>
                <a:spcPts val="8889"/>
              </a:lnSpc>
            </a:pPr>
            <a:r>
              <a:rPr lang="en-US" sz="6349" b="true">
                <a:solidFill>
                  <a:srgbClr val="FFFFFF"/>
                </a:solidFill>
                <a:latin typeface="Open Sans Bold"/>
                <a:ea typeface="Open Sans Bold"/>
                <a:cs typeface="Open Sans Bold"/>
                <a:sym typeface="Open Sans Bold"/>
              </a:rPr>
              <a:t>PROGRAMME </a:t>
            </a:r>
            <a:r>
              <a:rPr lang="en-US" sz="6349" b="true">
                <a:solidFill>
                  <a:srgbClr val="FFFFFF"/>
                </a:solidFill>
                <a:latin typeface="Open Sans Bold"/>
                <a:ea typeface="Open Sans Bold"/>
                <a:cs typeface="Open Sans Bold"/>
                <a:sym typeface="Open Sans Bold"/>
              </a:rPr>
              <a:t>EXTRAPRENEURS 2025</a:t>
            </a:r>
          </a:p>
          <a:p>
            <a:pPr algn="l">
              <a:lnSpc>
                <a:spcPts val="8889"/>
              </a:lnSpc>
            </a:pPr>
            <a:r>
              <a:rPr lang="en-US" sz="6349" b="true">
                <a:solidFill>
                  <a:srgbClr val="FFFFFF"/>
                </a:solidFill>
                <a:latin typeface="Open Sans Bold"/>
                <a:ea typeface="Open Sans Bold"/>
                <a:cs typeface="Open Sans Bold"/>
                <a:sym typeface="Open Sans Bold"/>
              </a:rPr>
              <a:t>“Construire des entreprises profitables, résilientes et régénératives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50915"/>
            <a:ext cx="18955222" cy="12652611"/>
          </a:xfrm>
          <a:custGeom>
            <a:avLst/>
            <a:gdLst/>
            <a:ahLst/>
            <a:cxnLst/>
            <a:rect r="r" b="b" t="t" l="l"/>
            <a:pathLst>
              <a:path h="12652611" w="18955222">
                <a:moveTo>
                  <a:pt x="0" y="0"/>
                </a:moveTo>
                <a:lnTo>
                  <a:pt x="18955222" y="0"/>
                </a:lnTo>
                <a:lnTo>
                  <a:pt x="18955222" y="12652611"/>
                </a:lnTo>
                <a:lnTo>
                  <a:pt x="0" y="12652611"/>
                </a:lnTo>
                <a:lnTo>
                  <a:pt x="0" y="0"/>
                </a:lnTo>
                <a:close/>
              </a:path>
            </a:pathLst>
          </a:custGeom>
          <a:blipFill>
            <a:blip r:embed="rId2"/>
            <a:stretch>
              <a:fillRect l="0" t="0" r="0" b="0"/>
            </a:stretch>
          </a:blipFill>
        </p:spPr>
      </p:sp>
      <p:grpSp>
        <p:nvGrpSpPr>
          <p:cNvPr name="Group 3" id="3"/>
          <p:cNvGrpSpPr/>
          <p:nvPr/>
        </p:nvGrpSpPr>
        <p:grpSpPr>
          <a:xfrm rot="0">
            <a:off x="2711123" y="2423862"/>
            <a:ext cx="14375346" cy="6834438"/>
            <a:chOff x="0" y="0"/>
            <a:chExt cx="3786099" cy="1800016"/>
          </a:xfrm>
        </p:grpSpPr>
        <p:sp>
          <p:nvSpPr>
            <p:cNvPr name="Freeform 4" id="4"/>
            <p:cNvSpPr/>
            <p:nvPr/>
          </p:nvSpPr>
          <p:spPr>
            <a:xfrm flipH="false" flipV="false" rot="0">
              <a:off x="0" y="0"/>
              <a:ext cx="3786100" cy="1800016"/>
            </a:xfrm>
            <a:custGeom>
              <a:avLst/>
              <a:gdLst/>
              <a:ahLst/>
              <a:cxnLst/>
              <a:rect r="r" b="b" t="t" l="l"/>
              <a:pathLst>
                <a:path h="1800016" w="3786100">
                  <a:moveTo>
                    <a:pt x="0" y="0"/>
                  </a:moveTo>
                  <a:lnTo>
                    <a:pt x="3786100" y="0"/>
                  </a:lnTo>
                  <a:lnTo>
                    <a:pt x="3786100" y="1800016"/>
                  </a:lnTo>
                  <a:lnTo>
                    <a:pt x="0" y="1800016"/>
                  </a:lnTo>
                  <a:close/>
                </a:path>
              </a:pathLst>
            </a:custGeom>
            <a:solidFill>
              <a:srgbClr val="FFFFFF">
                <a:alpha val="69804"/>
              </a:srgbClr>
            </a:solidFill>
          </p:spPr>
        </p:sp>
        <p:sp>
          <p:nvSpPr>
            <p:cNvPr name="TextBox 5" id="5"/>
            <p:cNvSpPr txBox="true"/>
            <p:nvPr/>
          </p:nvSpPr>
          <p:spPr>
            <a:xfrm>
              <a:off x="0" y="-38100"/>
              <a:ext cx="3786099" cy="1838116"/>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3025399" y="2933063"/>
            <a:ext cx="17425951" cy="2210437"/>
          </a:xfrm>
          <a:prstGeom prst="rect">
            <a:avLst/>
          </a:prstGeom>
        </p:spPr>
        <p:txBody>
          <a:bodyPr anchor="t" rtlCol="false" tIns="0" lIns="0" bIns="0" rIns="0">
            <a:spAutoFit/>
          </a:bodyPr>
          <a:lstStyle/>
          <a:p>
            <a:pPr algn="l">
              <a:lnSpc>
                <a:spcPts val="8889"/>
              </a:lnSpc>
            </a:pPr>
            <a:r>
              <a:rPr lang="en-US" sz="6349" b="true">
                <a:solidFill>
                  <a:srgbClr val="1EAD9F"/>
                </a:solidFill>
                <a:latin typeface="Open Sans Bold"/>
                <a:ea typeface="Open Sans Bold"/>
                <a:cs typeface="Open Sans Bold"/>
                <a:sym typeface="Open Sans Bold"/>
              </a:rPr>
              <a:t>Un parcours en 9 semaines</a:t>
            </a:r>
          </a:p>
          <a:p>
            <a:pPr algn="l">
              <a:lnSpc>
                <a:spcPts val="8889"/>
              </a:lnSpc>
              <a:spcBef>
                <a:spcPct val="0"/>
              </a:spcBef>
            </a:pPr>
          </a:p>
        </p:txBody>
      </p:sp>
      <p:sp>
        <p:nvSpPr>
          <p:cNvPr name="TextBox 7" id="7"/>
          <p:cNvSpPr txBox="true"/>
          <p:nvPr/>
        </p:nvSpPr>
        <p:spPr>
          <a:xfrm rot="0">
            <a:off x="4642716" y="4792812"/>
            <a:ext cx="13823437" cy="3061391"/>
          </a:xfrm>
          <a:prstGeom prst="rect">
            <a:avLst/>
          </a:prstGeom>
        </p:spPr>
        <p:txBody>
          <a:bodyPr anchor="t" rtlCol="false" tIns="0" lIns="0" bIns="0" rIns="0">
            <a:spAutoFit/>
          </a:bodyPr>
          <a:lstStyle/>
          <a:p>
            <a:pPr algn="l">
              <a:lnSpc>
                <a:spcPts val="6086"/>
              </a:lnSpc>
            </a:pPr>
            <a:r>
              <a:rPr lang="en-US" sz="4347" b="true">
                <a:solidFill>
                  <a:srgbClr val="000000"/>
                </a:solidFill>
                <a:latin typeface="Open Sans Bold"/>
                <a:ea typeface="Open Sans Bold"/>
                <a:cs typeface="Open Sans Bold"/>
                <a:sym typeface="Open Sans Bold"/>
              </a:rPr>
              <a:t>Qui allie théorie, pratique et mise en œuvre.</a:t>
            </a:r>
          </a:p>
          <a:p>
            <a:pPr algn="l">
              <a:lnSpc>
                <a:spcPts val="6086"/>
              </a:lnSpc>
            </a:pPr>
          </a:p>
          <a:p>
            <a:pPr algn="l">
              <a:lnSpc>
                <a:spcPts val="6086"/>
              </a:lnSpc>
            </a:pPr>
          </a:p>
          <a:p>
            <a:pPr algn="l">
              <a:lnSpc>
                <a:spcPts val="6086"/>
              </a:lnSpc>
            </a:pPr>
          </a:p>
        </p:txBody>
      </p:sp>
      <p:sp>
        <p:nvSpPr>
          <p:cNvPr name="Freeform 8" id="8"/>
          <p:cNvSpPr/>
          <p:nvPr/>
        </p:nvSpPr>
        <p:spPr>
          <a:xfrm flipH="false" flipV="false" rot="0">
            <a:off x="660904" y="8870812"/>
            <a:ext cx="2845323" cy="774976"/>
          </a:xfrm>
          <a:custGeom>
            <a:avLst/>
            <a:gdLst/>
            <a:ahLst/>
            <a:cxnLst/>
            <a:rect r="r" b="b" t="t" l="l"/>
            <a:pathLst>
              <a:path h="774976" w="2845323">
                <a:moveTo>
                  <a:pt x="0" y="0"/>
                </a:moveTo>
                <a:lnTo>
                  <a:pt x="2845322" y="0"/>
                </a:lnTo>
                <a:lnTo>
                  <a:pt x="2845322" y="774976"/>
                </a:lnTo>
                <a:lnTo>
                  <a:pt x="0" y="774976"/>
                </a:lnTo>
                <a:lnTo>
                  <a:pt x="0" y="0"/>
                </a:lnTo>
                <a:close/>
              </a:path>
            </a:pathLst>
          </a:custGeom>
          <a:blipFill>
            <a:blip r:embed="rId3"/>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50915"/>
            <a:ext cx="18955222" cy="12652611"/>
          </a:xfrm>
          <a:custGeom>
            <a:avLst/>
            <a:gdLst/>
            <a:ahLst/>
            <a:cxnLst/>
            <a:rect r="r" b="b" t="t" l="l"/>
            <a:pathLst>
              <a:path h="12652611" w="18955222">
                <a:moveTo>
                  <a:pt x="0" y="0"/>
                </a:moveTo>
                <a:lnTo>
                  <a:pt x="18955222" y="0"/>
                </a:lnTo>
                <a:lnTo>
                  <a:pt x="18955222" y="12652611"/>
                </a:lnTo>
                <a:lnTo>
                  <a:pt x="0" y="12652611"/>
                </a:lnTo>
                <a:lnTo>
                  <a:pt x="0" y="0"/>
                </a:lnTo>
                <a:close/>
              </a:path>
            </a:pathLst>
          </a:custGeom>
          <a:blipFill>
            <a:blip r:embed="rId2"/>
            <a:stretch>
              <a:fillRect l="0" t="0" r="0" b="0"/>
            </a:stretch>
          </a:blipFill>
        </p:spPr>
      </p:sp>
      <p:grpSp>
        <p:nvGrpSpPr>
          <p:cNvPr name="Group 3" id="3"/>
          <p:cNvGrpSpPr/>
          <p:nvPr/>
        </p:nvGrpSpPr>
        <p:grpSpPr>
          <a:xfrm rot="0">
            <a:off x="660904" y="0"/>
            <a:ext cx="11062704" cy="2048738"/>
            <a:chOff x="0" y="0"/>
            <a:chExt cx="2913634" cy="539585"/>
          </a:xfrm>
        </p:grpSpPr>
        <p:sp>
          <p:nvSpPr>
            <p:cNvPr name="Freeform 4" id="4"/>
            <p:cNvSpPr/>
            <p:nvPr/>
          </p:nvSpPr>
          <p:spPr>
            <a:xfrm flipH="false" flipV="false" rot="0">
              <a:off x="0" y="0"/>
              <a:ext cx="2913634" cy="539585"/>
            </a:xfrm>
            <a:custGeom>
              <a:avLst/>
              <a:gdLst/>
              <a:ahLst/>
              <a:cxnLst/>
              <a:rect r="r" b="b" t="t" l="l"/>
              <a:pathLst>
                <a:path h="539585" w="2913634">
                  <a:moveTo>
                    <a:pt x="0" y="0"/>
                  </a:moveTo>
                  <a:lnTo>
                    <a:pt x="2913634" y="0"/>
                  </a:lnTo>
                  <a:lnTo>
                    <a:pt x="2913634" y="539585"/>
                  </a:lnTo>
                  <a:lnTo>
                    <a:pt x="0" y="539585"/>
                  </a:lnTo>
                  <a:close/>
                </a:path>
              </a:pathLst>
            </a:custGeom>
            <a:solidFill>
              <a:srgbClr val="FFFFFF">
                <a:alpha val="63922"/>
              </a:srgbClr>
            </a:solidFill>
          </p:spPr>
        </p:sp>
        <p:sp>
          <p:nvSpPr>
            <p:cNvPr name="TextBox 5" id="5"/>
            <p:cNvSpPr txBox="true"/>
            <p:nvPr/>
          </p:nvSpPr>
          <p:spPr>
            <a:xfrm>
              <a:off x="0" y="-38100"/>
              <a:ext cx="2913634" cy="577685"/>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660904" y="530272"/>
            <a:ext cx="17425951" cy="2210437"/>
          </a:xfrm>
          <a:prstGeom prst="rect">
            <a:avLst/>
          </a:prstGeom>
        </p:spPr>
        <p:txBody>
          <a:bodyPr anchor="t" rtlCol="false" tIns="0" lIns="0" bIns="0" rIns="0">
            <a:spAutoFit/>
          </a:bodyPr>
          <a:lstStyle/>
          <a:p>
            <a:pPr algn="l">
              <a:lnSpc>
                <a:spcPts val="8889"/>
              </a:lnSpc>
            </a:pPr>
            <a:r>
              <a:rPr lang="en-US" sz="6349" b="true">
                <a:solidFill>
                  <a:srgbClr val="1EAD9F"/>
                </a:solidFill>
                <a:latin typeface="Open Sans Bold"/>
                <a:ea typeface="Open Sans Bold"/>
                <a:cs typeface="Open Sans Bold"/>
                <a:sym typeface="Open Sans Bold"/>
              </a:rPr>
              <a:t>Un parcours en 9 semaines</a:t>
            </a:r>
          </a:p>
          <a:p>
            <a:pPr algn="l">
              <a:lnSpc>
                <a:spcPts val="8889"/>
              </a:lnSpc>
              <a:spcBef>
                <a:spcPct val="0"/>
              </a:spcBef>
            </a:pPr>
          </a:p>
        </p:txBody>
      </p:sp>
      <p:grpSp>
        <p:nvGrpSpPr>
          <p:cNvPr name="Group 7" id="7"/>
          <p:cNvGrpSpPr/>
          <p:nvPr/>
        </p:nvGrpSpPr>
        <p:grpSpPr>
          <a:xfrm rot="0">
            <a:off x="2083565" y="2532838"/>
            <a:ext cx="15732799" cy="7340426"/>
            <a:chOff x="0" y="0"/>
            <a:chExt cx="4143618" cy="1933281"/>
          </a:xfrm>
        </p:grpSpPr>
        <p:sp>
          <p:nvSpPr>
            <p:cNvPr name="Freeform 8" id="8"/>
            <p:cNvSpPr/>
            <p:nvPr/>
          </p:nvSpPr>
          <p:spPr>
            <a:xfrm flipH="false" flipV="false" rot="0">
              <a:off x="0" y="0"/>
              <a:ext cx="4143618" cy="1933281"/>
            </a:xfrm>
            <a:custGeom>
              <a:avLst/>
              <a:gdLst/>
              <a:ahLst/>
              <a:cxnLst/>
              <a:rect r="r" b="b" t="t" l="l"/>
              <a:pathLst>
                <a:path h="1933281" w="4143618">
                  <a:moveTo>
                    <a:pt x="0" y="0"/>
                  </a:moveTo>
                  <a:lnTo>
                    <a:pt x="4143618" y="0"/>
                  </a:lnTo>
                  <a:lnTo>
                    <a:pt x="4143618" y="1933281"/>
                  </a:lnTo>
                  <a:lnTo>
                    <a:pt x="0" y="1933281"/>
                  </a:lnTo>
                  <a:close/>
                </a:path>
              </a:pathLst>
            </a:custGeom>
            <a:solidFill>
              <a:srgbClr val="FFFFFF">
                <a:alpha val="69804"/>
              </a:srgbClr>
            </a:solidFill>
          </p:spPr>
        </p:sp>
        <p:sp>
          <p:nvSpPr>
            <p:cNvPr name="TextBox 9" id="9"/>
            <p:cNvSpPr txBox="true"/>
            <p:nvPr/>
          </p:nvSpPr>
          <p:spPr>
            <a:xfrm>
              <a:off x="0" y="-38100"/>
              <a:ext cx="4143618" cy="1971381"/>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2452073" y="2654984"/>
            <a:ext cx="15364292" cy="8524910"/>
          </a:xfrm>
          <a:prstGeom prst="rect">
            <a:avLst/>
          </a:prstGeom>
        </p:spPr>
        <p:txBody>
          <a:bodyPr anchor="t" rtlCol="false" tIns="0" lIns="0" bIns="0" rIns="0">
            <a:spAutoFit/>
          </a:bodyPr>
          <a:lstStyle/>
          <a:p>
            <a:pPr algn="l">
              <a:lnSpc>
                <a:spcPts val="6754"/>
              </a:lnSpc>
            </a:pPr>
          </a:p>
          <a:p>
            <a:pPr algn="l">
              <a:lnSpc>
                <a:spcPts val="6754"/>
              </a:lnSpc>
            </a:pPr>
            <a:r>
              <a:rPr lang="en-US" sz="4824" b="true">
                <a:solidFill>
                  <a:srgbClr val="1EAD9F"/>
                </a:solidFill>
                <a:latin typeface="Open Sans Bold"/>
                <a:ea typeface="Open Sans Bold"/>
                <a:cs typeface="Open Sans Bold"/>
                <a:sym typeface="Open Sans Bold"/>
              </a:rPr>
              <a:t>Investissement temps : </a:t>
            </a:r>
          </a:p>
          <a:p>
            <a:pPr algn="l" marL="1041678" indent="-520839" lvl="1">
              <a:lnSpc>
                <a:spcPts val="6754"/>
              </a:lnSpc>
              <a:buFont typeface="Arial"/>
              <a:buChar char="•"/>
            </a:pPr>
            <a:r>
              <a:rPr lang="en-US" sz="4824">
                <a:solidFill>
                  <a:srgbClr val="000000"/>
                </a:solidFill>
                <a:latin typeface="Open Sans"/>
                <a:ea typeface="Open Sans"/>
                <a:cs typeface="Open Sans"/>
                <a:sym typeface="Open Sans"/>
              </a:rPr>
              <a:t>e-learnings 15 x 10 min</a:t>
            </a:r>
          </a:p>
          <a:p>
            <a:pPr algn="l" marL="1041678" indent="-520839" lvl="1">
              <a:lnSpc>
                <a:spcPts val="6754"/>
              </a:lnSpc>
              <a:buFont typeface="Arial"/>
              <a:buChar char="•"/>
            </a:pPr>
            <a:r>
              <a:rPr lang="en-US" sz="4824">
                <a:solidFill>
                  <a:srgbClr val="000000"/>
                </a:solidFill>
                <a:latin typeface="Open Sans"/>
                <a:ea typeface="Open Sans"/>
                <a:cs typeface="Open Sans"/>
                <a:sym typeface="Open Sans"/>
              </a:rPr>
              <a:t>2 séances de 2h/semaine ( Mardis et jeudis de 17h30 à 19h30 sur ZOOM)</a:t>
            </a:r>
          </a:p>
          <a:p>
            <a:pPr algn="l" marL="1041678" indent="-520839" lvl="1">
              <a:lnSpc>
                <a:spcPts val="6754"/>
              </a:lnSpc>
              <a:buFont typeface="Arial"/>
              <a:buChar char="•"/>
            </a:pPr>
            <a:r>
              <a:rPr lang="en-US" sz="4824">
                <a:solidFill>
                  <a:srgbClr val="000000"/>
                </a:solidFill>
                <a:latin typeface="Open Sans"/>
                <a:ea typeface="Open Sans"/>
                <a:cs typeface="Open Sans"/>
                <a:sym typeface="Open Sans"/>
              </a:rPr>
              <a:t>2 journées en présentiel</a:t>
            </a:r>
          </a:p>
          <a:p>
            <a:pPr algn="l" marL="1041678" indent="-520839" lvl="1">
              <a:lnSpc>
                <a:spcPts val="6754"/>
              </a:lnSpc>
              <a:buFont typeface="Arial"/>
              <a:buChar char="•"/>
            </a:pPr>
            <a:r>
              <a:rPr lang="en-US" sz="4824">
                <a:solidFill>
                  <a:srgbClr val="000000"/>
                </a:solidFill>
                <a:latin typeface="Open Sans"/>
                <a:ea typeface="Open Sans"/>
                <a:cs typeface="Open Sans"/>
                <a:sym typeface="Open Sans"/>
              </a:rPr>
              <a:t>travail hebdomadaire en team ou en individuel</a:t>
            </a:r>
          </a:p>
          <a:p>
            <a:pPr algn="l">
              <a:lnSpc>
                <a:spcPts val="6754"/>
              </a:lnSpc>
            </a:pPr>
          </a:p>
          <a:p>
            <a:pPr algn="l">
              <a:lnSpc>
                <a:spcPts val="6754"/>
              </a:lnSpc>
            </a:pPr>
          </a:p>
          <a:p>
            <a:pPr algn="l">
              <a:lnSpc>
                <a:spcPts val="6754"/>
              </a:lnSpc>
            </a:pPr>
          </a:p>
        </p:txBody>
      </p:sp>
      <p:sp>
        <p:nvSpPr>
          <p:cNvPr name="Freeform 11" id="11"/>
          <p:cNvSpPr/>
          <p:nvPr/>
        </p:nvSpPr>
        <p:spPr>
          <a:xfrm flipH="false" flipV="false" rot="0">
            <a:off x="660904" y="8870812"/>
            <a:ext cx="2845323" cy="774976"/>
          </a:xfrm>
          <a:custGeom>
            <a:avLst/>
            <a:gdLst/>
            <a:ahLst/>
            <a:cxnLst/>
            <a:rect r="r" b="b" t="t" l="l"/>
            <a:pathLst>
              <a:path h="774976" w="2845323">
                <a:moveTo>
                  <a:pt x="0" y="0"/>
                </a:moveTo>
                <a:lnTo>
                  <a:pt x="2845322" y="0"/>
                </a:lnTo>
                <a:lnTo>
                  <a:pt x="2845322" y="774976"/>
                </a:lnTo>
                <a:lnTo>
                  <a:pt x="0" y="774976"/>
                </a:lnTo>
                <a:lnTo>
                  <a:pt x="0" y="0"/>
                </a:lnTo>
                <a:close/>
              </a:path>
            </a:pathLst>
          </a:custGeom>
          <a:blipFill>
            <a:blip r:embed="rId3"/>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50915"/>
            <a:ext cx="18955222" cy="12652611"/>
          </a:xfrm>
          <a:custGeom>
            <a:avLst/>
            <a:gdLst/>
            <a:ahLst/>
            <a:cxnLst/>
            <a:rect r="r" b="b" t="t" l="l"/>
            <a:pathLst>
              <a:path h="12652611" w="18955222">
                <a:moveTo>
                  <a:pt x="0" y="0"/>
                </a:moveTo>
                <a:lnTo>
                  <a:pt x="18955222" y="0"/>
                </a:lnTo>
                <a:lnTo>
                  <a:pt x="18955222" y="12652611"/>
                </a:lnTo>
                <a:lnTo>
                  <a:pt x="0" y="12652611"/>
                </a:lnTo>
                <a:lnTo>
                  <a:pt x="0" y="0"/>
                </a:lnTo>
                <a:close/>
              </a:path>
            </a:pathLst>
          </a:custGeom>
          <a:blipFill>
            <a:blip r:embed="rId2"/>
            <a:stretch>
              <a:fillRect l="0" t="0" r="0" b="0"/>
            </a:stretch>
          </a:blipFill>
        </p:spPr>
      </p:sp>
      <p:grpSp>
        <p:nvGrpSpPr>
          <p:cNvPr name="Group 3" id="3"/>
          <p:cNvGrpSpPr/>
          <p:nvPr/>
        </p:nvGrpSpPr>
        <p:grpSpPr>
          <a:xfrm rot="0">
            <a:off x="660904" y="0"/>
            <a:ext cx="11062704" cy="2048738"/>
            <a:chOff x="0" y="0"/>
            <a:chExt cx="2913634" cy="539585"/>
          </a:xfrm>
        </p:grpSpPr>
        <p:sp>
          <p:nvSpPr>
            <p:cNvPr name="Freeform 4" id="4"/>
            <p:cNvSpPr/>
            <p:nvPr/>
          </p:nvSpPr>
          <p:spPr>
            <a:xfrm flipH="false" flipV="false" rot="0">
              <a:off x="0" y="0"/>
              <a:ext cx="2913634" cy="539585"/>
            </a:xfrm>
            <a:custGeom>
              <a:avLst/>
              <a:gdLst/>
              <a:ahLst/>
              <a:cxnLst/>
              <a:rect r="r" b="b" t="t" l="l"/>
              <a:pathLst>
                <a:path h="539585" w="2913634">
                  <a:moveTo>
                    <a:pt x="0" y="0"/>
                  </a:moveTo>
                  <a:lnTo>
                    <a:pt x="2913634" y="0"/>
                  </a:lnTo>
                  <a:lnTo>
                    <a:pt x="2913634" y="539585"/>
                  </a:lnTo>
                  <a:lnTo>
                    <a:pt x="0" y="539585"/>
                  </a:lnTo>
                  <a:close/>
                </a:path>
              </a:pathLst>
            </a:custGeom>
            <a:solidFill>
              <a:srgbClr val="FFFFFF">
                <a:alpha val="63922"/>
              </a:srgbClr>
            </a:solidFill>
          </p:spPr>
        </p:sp>
        <p:sp>
          <p:nvSpPr>
            <p:cNvPr name="TextBox 5" id="5"/>
            <p:cNvSpPr txBox="true"/>
            <p:nvPr/>
          </p:nvSpPr>
          <p:spPr>
            <a:xfrm>
              <a:off x="0" y="-38100"/>
              <a:ext cx="2913634" cy="577685"/>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660904" y="530272"/>
            <a:ext cx="17425951" cy="2210437"/>
          </a:xfrm>
          <a:prstGeom prst="rect">
            <a:avLst/>
          </a:prstGeom>
        </p:spPr>
        <p:txBody>
          <a:bodyPr anchor="t" rtlCol="false" tIns="0" lIns="0" bIns="0" rIns="0">
            <a:spAutoFit/>
          </a:bodyPr>
          <a:lstStyle/>
          <a:p>
            <a:pPr algn="l">
              <a:lnSpc>
                <a:spcPts val="8889"/>
              </a:lnSpc>
            </a:pPr>
            <a:r>
              <a:rPr lang="en-US" sz="6349" b="true">
                <a:solidFill>
                  <a:srgbClr val="1EAD9F"/>
                </a:solidFill>
                <a:latin typeface="Open Sans Bold"/>
                <a:ea typeface="Open Sans Bold"/>
                <a:cs typeface="Open Sans Bold"/>
                <a:sym typeface="Open Sans Bold"/>
              </a:rPr>
              <a:t>Un parcours en 9 semaines</a:t>
            </a:r>
          </a:p>
          <a:p>
            <a:pPr algn="l">
              <a:lnSpc>
                <a:spcPts val="8889"/>
              </a:lnSpc>
              <a:spcBef>
                <a:spcPct val="0"/>
              </a:spcBef>
            </a:pPr>
          </a:p>
        </p:txBody>
      </p:sp>
      <p:grpSp>
        <p:nvGrpSpPr>
          <p:cNvPr name="Group 7" id="7"/>
          <p:cNvGrpSpPr/>
          <p:nvPr/>
        </p:nvGrpSpPr>
        <p:grpSpPr>
          <a:xfrm rot="0">
            <a:off x="3247028" y="2328140"/>
            <a:ext cx="14839827" cy="7100805"/>
            <a:chOff x="0" y="0"/>
            <a:chExt cx="3908432" cy="1870171"/>
          </a:xfrm>
        </p:grpSpPr>
        <p:sp>
          <p:nvSpPr>
            <p:cNvPr name="Freeform 8" id="8"/>
            <p:cNvSpPr/>
            <p:nvPr/>
          </p:nvSpPr>
          <p:spPr>
            <a:xfrm flipH="false" flipV="false" rot="0">
              <a:off x="0" y="0"/>
              <a:ext cx="3908432" cy="1870171"/>
            </a:xfrm>
            <a:custGeom>
              <a:avLst/>
              <a:gdLst/>
              <a:ahLst/>
              <a:cxnLst/>
              <a:rect r="r" b="b" t="t" l="l"/>
              <a:pathLst>
                <a:path h="1870171" w="3908432">
                  <a:moveTo>
                    <a:pt x="0" y="0"/>
                  </a:moveTo>
                  <a:lnTo>
                    <a:pt x="3908432" y="0"/>
                  </a:lnTo>
                  <a:lnTo>
                    <a:pt x="3908432" y="1870171"/>
                  </a:lnTo>
                  <a:lnTo>
                    <a:pt x="0" y="1870171"/>
                  </a:lnTo>
                  <a:close/>
                </a:path>
              </a:pathLst>
            </a:custGeom>
            <a:solidFill>
              <a:srgbClr val="FFFFFF">
                <a:alpha val="69804"/>
              </a:srgbClr>
            </a:solidFill>
          </p:spPr>
        </p:sp>
        <p:sp>
          <p:nvSpPr>
            <p:cNvPr name="TextBox 9" id="9"/>
            <p:cNvSpPr txBox="true"/>
            <p:nvPr/>
          </p:nvSpPr>
          <p:spPr>
            <a:xfrm>
              <a:off x="0" y="-38100"/>
              <a:ext cx="3908432" cy="1908271"/>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3595598" y="2726772"/>
            <a:ext cx="13823437" cy="6919016"/>
          </a:xfrm>
          <a:prstGeom prst="rect">
            <a:avLst/>
          </a:prstGeom>
        </p:spPr>
        <p:txBody>
          <a:bodyPr anchor="t" rtlCol="false" tIns="0" lIns="0" bIns="0" rIns="0">
            <a:spAutoFit/>
          </a:bodyPr>
          <a:lstStyle/>
          <a:p>
            <a:pPr algn="l">
              <a:lnSpc>
                <a:spcPts val="6086"/>
              </a:lnSpc>
            </a:pPr>
            <a:r>
              <a:rPr lang="en-US" sz="4347" b="true">
                <a:solidFill>
                  <a:srgbClr val="000000"/>
                </a:solidFill>
                <a:latin typeface="Open Sans Bold"/>
                <a:ea typeface="Open Sans Bold"/>
                <a:cs typeface="Open Sans Bold"/>
                <a:sym typeface="Open Sans Bold"/>
              </a:rPr>
              <a:t>Qui allie théorie, pratique et mise en œuvre.</a:t>
            </a:r>
          </a:p>
          <a:p>
            <a:pPr algn="l">
              <a:lnSpc>
                <a:spcPts val="6086"/>
              </a:lnSpc>
            </a:pPr>
          </a:p>
          <a:p>
            <a:pPr algn="l">
              <a:lnSpc>
                <a:spcPts val="6086"/>
              </a:lnSpc>
            </a:pPr>
            <a:r>
              <a:rPr lang="en-US" sz="4347" b="true">
                <a:solidFill>
                  <a:srgbClr val="1EAD9F"/>
                </a:solidFill>
                <a:latin typeface="Open Sans Bold"/>
                <a:ea typeface="Open Sans Bold"/>
                <a:cs typeface="Open Sans Bold"/>
                <a:sym typeface="Open Sans Bold"/>
              </a:rPr>
              <a:t>Points forts :</a:t>
            </a:r>
          </a:p>
          <a:p>
            <a:pPr algn="l" marL="938689" indent="-469344" lvl="1">
              <a:lnSpc>
                <a:spcPts val="6086"/>
              </a:lnSpc>
              <a:buFont typeface="Arial"/>
              <a:buChar char="•"/>
            </a:pPr>
            <a:r>
              <a:rPr lang="en-US" sz="4347">
                <a:solidFill>
                  <a:srgbClr val="000000"/>
                </a:solidFill>
                <a:latin typeface="Open Sans"/>
                <a:ea typeface="Open Sans"/>
                <a:cs typeface="Open Sans"/>
                <a:sym typeface="Open Sans"/>
              </a:rPr>
              <a:t>Présentation finale à un panel d’investisseurs et d’acteurs économiques.</a:t>
            </a:r>
          </a:p>
          <a:p>
            <a:pPr algn="l" marL="938689" indent="-469344" lvl="1">
              <a:lnSpc>
                <a:spcPts val="6086"/>
              </a:lnSpc>
              <a:buFont typeface="Arial"/>
              <a:buChar char="•"/>
            </a:pPr>
            <a:r>
              <a:rPr lang="en-US" sz="4347">
                <a:solidFill>
                  <a:srgbClr val="000000"/>
                </a:solidFill>
                <a:latin typeface="Open Sans"/>
                <a:ea typeface="Open Sans"/>
                <a:cs typeface="Open Sans"/>
                <a:sym typeface="Open Sans"/>
              </a:rPr>
              <a:t>Remise d’un diplôme</a:t>
            </a:r>
          </a:p>
          <a:p>
            <a:pPr algn="l" marL="938689" indent="-469344" lvl="1">
              <a:lnSpc>
                <a:spcPts val="6086"/>
              </a:lnSpc>
              <a:buFont typeface="Arial"/>
              <a:buChar char="•"/>
            </a:pPr>
            <a:r>
              <a:rPr lang="en-US" sz="4347">
                <a:solidFill>
                  <a:srgbClr val="000000"/>
                </a:solidFill>
                <a:latin typeface="Open Sans"/>
                <a:ea typeface="Open Sans"/>
                <a:cs typeface="Open Sans"/>
                <a:sym typeface="Open Sans"/>
              </a:rPr>
              <a:t>Une activité à démarrer en vrai ou à relancer</a:t>
            </a:r>
          </a:p>
          <a:p>
            <a:pPr algn="l">
              <a:lnSpc>
                <a:spcPts val="6086"/>
              </a:lnSpc>
            </a:pPr>
          </a:p>
          <a:p>
            <a:pPr algn="l">
              <a:lnSpc>
                <a:spcPts val="6086"/>
              </a:lnSpc>
            </a:pPr>
          </a:p>
        </p:txBody>
      </p:sp>
      <p:sp>
        <p:nvSpPr>
          <p:cNvPr name="Freeform 11" id="11"/>
          <p:cNvSpPr/>
          <p:nvPr/>
        </p:nvSpPr>
        <p:spPr>
          <a:xfrm flipH="false" flipV="false" rot="0">
            <a:off x="660904" y="8870812"/>
            <a:ext cx="2845323" cy="774976"/>
          </a:xfrm>
          <a:custGeom>
            <a:avLst/>
            <a:gdLst/>
            <a:ahLst/>
            <a:cxnLst/>
            <a:rect r="r" b="b" t="t" l="l"/>
            <a:pathLst>
              <a:path h="774976" w="2845323">
                <a:moveTo>
                  <a:pt x="0" y="0"/>
                </a:moveTo>
                <a:lnTo>
                  <a:pt x="2845322" y="0"/>
                </a:lnTo>
                <a:lnTo>
                  <a:pt x="2845322" y="774976"/>
                </a:lnTo>
                <a:lnTo>
                  <a:pt x="0" y="774976"/>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35056"/>
            <a:ext cx="18288000" cy="10903611"/>
          </a:xfrm>
          <a:custGeom>
            <a:avLst/>
            <a:gdLst/>
            <a:ahLst/>
            <a:cxnLst/>
            <a:rect r="r" b="b" t="t" l="l"/>
            <a:pathLst>
              <a:path h="10903611" w="18288000">
                <a:moveTo>
                  <a:pt x="0" y="0"/>
                </a:moveTo>
                <a:lnTo>
                  <a:pt x="18288000" y="0"/>
                </a:lnTo>
                <a:lnTo>
                  <a:pt x="18288000" y="10903611"/>
                </a:lnTo>
                <a:lnTo>
                  <a:pt x="0" y="10903611"/>
                </a:lnTo>
                <a:lnTo>
                  <a:pt x="0" y="0"/>
                </a:lnTo>
                <a:close/>
              </a:path>
            </a:pathLst>
          </a:custGeom>
          <a:blipFill>
            <a:blip r:embed="rId2"/>
            <a:stretch>
              <a:fillRect l="-2997" t="0" r="-2997" b="0"/>
            </a:stretch>
          </a:blipFill>
        </p:spPr>
      </p:sp>
      <p:grpSp>
        <p:nvGrpSpPr>
          <p:cNvPr name="Group 3" id="3"/>
          <p:cNvGrpSpPr/>
          <p:nvPr/>
        </p:nvGrpSpPr>
        <p:grpSpPr>
          <a:xfrm rot="0">
            <a:off x="2527111" y="7738823"/>
            <a:ext cx="6143116" cy="775202"/>
            <a:chOff x="0" y="0"/>
            <a:chExt cx="1617940" cy="204168"/>
          </a:xfrm>
        </p:grpSpPr>
        <p:sp>
          <p:nvSpPr>
            <p:cNvPr name="Freeform 4" id="4"/>
            <p:cNvSpPr/>
            <p:nvPr/>
          </p:nvSpPr>
          <p:spPr>
            <a:xfrm flipH="false" flipV="false" rot="0">
              <a:off x="0" y="0"/>
              <a:ext cx="1617940" cy="204168"/>
            </a:xfrm>
            <a:custGeom>
              <a:avLst/>
              <a:gdLst/>
              <a:ahLst/>
              <a:cxnLst/>
              <a:rect r="r" b="b" t="t" l="l"/>
              <a:pathLst>
                <a:path h="204168" w="1617940">
                  <a:moveTo>
                    <a:pt x="0" y="0"/>
                  </a:moveTo>
                  <a:lnTo>
                    <a:pt x="1617940" y="0"/>
                  </a:lnTo>
                  <a:lnTo>
                    <a:pt x="1617940" y="204168"/>
                  </a:lnTo>
                  <a:lnTo>
                    <a:pt x="0" y="204168"/>
                  </a:lnTo>
                  <a:close/>
                </a:path>
              </a:pathLst>
            </a:custGeom>
            <a:solidFill>
              <a:srgbClr val="FFFFFF">
                <a:alpha val="71765"/>
              </a:srgbClr>
            </a:solidFill>
          </p:spPr>
        </p:sp>
        <p:sp>
          <p:nvSpPr>
            <p:cNvPr name="TextBox 5" id="5"/>
            <p:cNvSpPr txBox="true"/>
            <p:nvPr/>
          </p:nvSpPr>
          <p:spPr>
            <a:xfrm>
              <a:off x="0" y="-38100"/>
              <a:ext cx="1617940" cy="242268"/>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028700" y="563989"/>
            <a:ext cx="8522750" cy="814957"/>
            <a:chOff x="0" y="0"/>
            <a:chExt cx="2244675" cy="214639"/>
          </a:xfrm>
        </p:grpSpPr>
        <p:sp>
          <p:nvSpPr>
            <p:cNvPr name="Freeform 7" id="7"/>
            <p:cNvSpPr/>
            <p:nvPr/>
          </p:nvSpPr>
          <p:spPr>
            <a:xfrm flipH="false" flipV="false" rot="0">
              <a:off x="0" y="0"/>
              <a:ext cx="2244675" cy="214639"/>
            </a:xfrm>
            <a:custGeom>
              <a:avLst/>
              <a:gdLst/>
              <a:ahLst/>
              <a:cxnLst/>
              <a:rect r="r" b="b" t="t" l="l"/>
              <a:pathLst>
                <a:path h="214639" w="2244675">
                  <a:moveTo>
                    <a:pt x="0" y="0"/>
                  </a:moveTo>
                  <a:lnTo>
                    <a:pt x="2244675" y="0"/>
                  </a:lnTo>
                  <a:lnTo>
                    <a:pt x="2244675" y="214639"/>
                  </a:lnTo>
                  <a:lnTo>
                    <a:pt x="0" y="214639"/>
                  </a:lnTo>
                  <a:close/>
                </a:path>
              </a:pathLst>
            </a:custGeom>
            <a:solidFill>
              <a:srgbClr val="FFFFFF">
                <a:alpha val="71765"/>
              </a:srgbClr>
            </a:solidFill>
          </p:spPr>
        </p:sp>
        <p:sp>
          <p:nvSpPr>
            <p:cNvPr name="TextBox 8" id="8"/>
            <p:cNvSpPr txBox="true"/>
            <p:nvPr/>
          </p:nvSpPr>
          <p:spPr>
            <a:xfrm>
              <a:off x="0" y="-38100"/>
              <a:ext cx="2244675" cy="252739"/>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0" y="585387"/>
            <a:ext cx="9987470" cy="695961"/>
          </a:xfrm>
          <a:prstGeom prst="rect">
            <a:avLst/>
          </a:prstGeom>
        </p:spPr>
        <p:txBody>
          <a:bodyPr anchor="t" rtlCol="false" tIns="0" lIns="0" bIns="0" rIns="0">
            <a:spAutoFit/>
          </a:bodyPr>
          <a:lstStyle/>
          <a:p>
            <a:pPr algn="ctr">
              <a:lnSpc>
                <a:spcPts val="5739"/>
              </a:lnSpc>
              <a:spcBef>
                <a:spcPct val="0"/>
              </a:spcBef>
            </a:pPr>
            <a:r>
              <a:rPr lang="en-US" b="true" sz="4099">
                <a:solidFill>
                  <a:srgbClr val="008D80"/>
                </a:solidFill>
                <a:latin typeface="Open Sans Bold"/>
                <a:ea typeface="Open Sans Bold"/>
                <a:cs typeface="Open Sans Bold"/>
                <a:sym typeface="Open Sans Bold"/>
              </a:rPr>
              <a:t>9 SEMAINES POUR</a:t>
            </a:r>
          </a:p>
        </p:txBody>
      </p:sp>
      <p:grpSp>
        <p:nvGrpSpPr>
          <p:cNvPr name="Group 10" id="10"/>
          <p:cNvGrpSpPr/>
          <p:nvPr/>
        </p:nvGrpSpPr>
        <p:grpSpPr>
          <a:xfrm rot="0">
            <a:off x="5544311" y="6565706"/>
            <a:ext cx="5702581" cy="788098"/>
            <a:chOff x="0" y="0"/>
            <a:chExt cx="1501914" cy="207565"/>
          </a:xfrm>
        </p:grpSpPr>
        <p:sp>
          <p:nvSpPr>
            <p:cNvPr name="Freeform 11" id="11"/>
            <p:cNvSpPr/>
            <p:nvPr/>
          </p:nvSpPr>
          <p:spPr>
            <a:xfrm flipH="false" flipV="false" rot="0">
              <a:off x="0" y="0"/>
              <a:ext cx="1501914" cy="207565"/>
            </a:xfrm>
            <a:custGeom>
              <a:avLst/>
              <a:gdLst/>
              <a:ahLst/>
              <a:cxnLst/>
              <a:rect r="r" b="b" t="t" l="l"/>
              <a:pathLst>
                <a:path h="207565" w="1501914">
                  <a:moveTo>
                    <a:pt x="0" y="0"/>
                  </a:moveTo>
                  <a:lnTo>
                    <a:pt x="1501914" y="0"/>
                  </a:lnTo>
                  <a:lnTo>
                    <a:pt x="1501914" y="207565"/>
                  </a:lnTo>
                  <a:lnTo>
                    <a:pt x="0" y="207565"/>
                  </a:lnTo>
                  <a:close/>
                </a:path>
              </a:pathLst>
            </a:custGeom>
            <a:solidFill>
              <a:srgbClr val="FFFFFF">
                <a:alpha val="71765"/>
              </a:srgbClr>
            </a:solidFill>
          </p:spPr>
        </p:sp>
        <p:sp>
          <p:nvSpPr>
            <p:cNvPr name="TextBox 12" id="12"/>
            <p:cNvSpPr txBox="true"/>
            <p:nvPr/>
          </p:nvSpPr>
          <p:spPr>
            <a:xfrm>
              <a:off x="0" y="-38100"/>
              <a:ext cx="1501914" cy="245665"/>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5830923" y="6573674"/>
            <a:ext cx="4233714" cy="695961"/>
          </a:xfrm>
          <a:prstGeom prst="rect">
            <a:avLst/>
          </a:prstGeom>
        </p:spPr>
        <p:txBody>
          <a:bodyPr anchor="t" rtlCol="false" tIns="0" lIns="0" bIns="0" rIns="0">
            <a:spAutoFit/>
          </a:bodyPr>
          <a:lstStyle/>
          <a:p>
            <a:pPr algn="ctr">
              <a:lnSpc>
                <a:spcPts val="5739"/>
              </a:lnSpc>
              <a:spcBef>
                <a:spcPct val="0"/>
              </a:spcBef>
            </a:pPr>
            <a:r>
              <a:rPr lang="en-US" b="true" sz="4099">
                <a:solidFill>
                  <a:srgbClr val="008D80"/>
                </a:solidFill>
                <a:latin typeface="Open Sans Bold"/>
                <a:ea typeface="Open Sans Bold"/>
                <a:cs typeface="Open Sans Bold"/>
                <a:sym typeface="Open Sans Bold"/>
              </a:rPr>
              <a:t>  2 - APPRENDRE</a:t>
            </a:r>
            <a:r>
              <a:rPr lang="en-US" sz="4099">
                <a:solidFill>
                  <a:srgbClr val="000000"/>
                </a:solidFill>
                <a:latin typeface="Open Sans"/>
                <a:ea typeface="Open Sans"/>
                <a:cs typeface="Open Sans"/>
                <a:sym typeface="Open Sans"/>
              </a:rPr>
              <a:t> </a:t>
            </a:r>
          </a:p>
        </p:txBody>
      </p:sp>
      <p:grpSp>
        <p:nvGrpSpPr>
          <p:cNvPr name="Group 14" id="14"/>
          <p:cNvGrpSpPr/>
          <p:nvPr/>
        </p:nvGrpSpPr>
        <p:grpSpPr>
          <a:xfrm rot="0">
            <a:off x="8228078" y="5383805"/>
            <a:ext cx="6037629" cy="743751"/>
            <a:chOff x="0" y="0"/>
            <a:chExt cx="1590157" cy="195885"/>
          </a:xfrm>
        </p:grpSpPr>
        <p:sp>
          <p:nvSpPr>
            <p:cNvPr name="Freeform 15" id="15"/>
            <p:cNvSpPr/>
            <p:nvPr/>
          </p:nvSpPr>
          <p:spPr>
            <a:xfrm flipH="false" flipV="false" rot="0">
              <a:off x="0" y="0"/>
              <a:ext cx="1590157" cy="195885"/>
            </a:xfrm>
            <a:custGeom>
              <a:avLst/>
              <a:gdLst/>
              <a:ahLst/>
              <a:cxnLst/>
              <a:rect r="r" b="b" t="t" l="l"/>
              <a:pathLst>
                <a:path h="195885" w="1590157">
                  <a:moveTo>
                    <a:pt x="0" y="0"/>
                  </a:moveTo>
                  <a:lnTo>
                    <a:pt x="1590157" y="0"/>
                  </a:lnTo>
                  <a:lnTo>
                    <a:pt x="1590157" y="195885"/>
                  </a:lnTo>
                  <a:lnTo>
                    <a:pt x="0" y="195885"/>
                  </a:lnTo>
                  <a:close/>
                </a:path>
              </a:pathLst>
            </a:custGeom>
            <a:solidFill>
              <a:srgbClr val="FFFFFF">
                <a:alpha val="71765"/>
              </a:srgbClr>
            </a:solidFill>
          </p:spPr>
        </p:sp>
        <p:sp>
          <p:nvSpPr>
            <p:cNvPr name="TextBox 16" id="16"/>
            <p:cNvSpPr txBox="true"/>
            <p:nvPr/>
          </p:nvSpPr>
          <p:spPr>
            <a:xfrm>
              <a:off x="0" y="-38100"/>
              <a:ext cx="1590157" cy="233985"/>
            </a:xfrm>
            <a:prstGeom prst="rect">
              <a:avLst/>
            </a:prstGeom>
          </p:spPr>
          <p:txBody>
            <a:bodyPr anchor="ctr" rtlCol="false" tIns="50800" lIns="50800" bIns="50800" rIns="50800"/>
            <a:lstStyle/>
            <a:p>
              <a:pPr algn="ctr">
                <a:lnSpc>
                  <a:spcPts val="2659"/>
                </a:lnSpc>
              </a:pPr>
            </a:p>
          </p:txBody>
        </p:sp>
      </p:grpSp>
      <p:sp>
        <p:nvSpPr>
          <p:cNvPr name="TextBox 17" id="17"/>
          <p:cNvSpPr txBox="true"/>
          <p:nvPr/>
        </p:nvSpPr>
        <p:spPr>
          <a:xfrm rot="0">
            <a:off x="8409333" y="5374362"/>
            <a:ext cx="4784675" cy="695961"/>
          </a:xfrm>
          <a:prstGeom prst="rect">
            <a:avLst/>
          </a:prstGeom>
        </p:spPr>
        <p:txBody>
          <a:bodyPr anchor="t" rtlCol="false" tIns="0" lIns="0" bIns="0" rIns="0">
            <a:spAutoFit/>
          </a:bodyPr>
          <a:lstStyle/>
          <a:p>
            <a:pPr algn="ctr">
              <a:lnSpc>
                <a:spcPts val="5739"/>
              </a:lnSpc>
              <a:spcBef>
                <a:spcPct val="0"/>
              </a:spcBef>
            </a:pPr>
            <a:r>
              <a:rPr lang="en-US" b="true" sz="4099">
                <a:solidFill>
                  <a:srgbClr val="008D80"/>
                </a:solidFill>
                <a:latin typeface="Open Sans Bold"/>
                <a:ea typeface="Open Sans Bold"/>
                <a:cs typeface="Open Sans Bold"/>
                <a:sym typeface="Open Sans Bold"/>
              </a:rPr>
              <a:t>  3 - COMPRENDRE</a:t>
            </a:r>
            <a:r>
              <a:rPr lang="en-US" sz="4099">
                <a:solidFill>
                  <a:srgbClr val="000000"/>
                </a:solidFill>
                <a:latin typeface="Open Sans"/>
                <a:ea typeface="Open Sans"/>
                <a:cs typeface="Open Sans"/>
                <a:sym typeface="Open Sans"/>
              </a:rPr>
              <a:t> </a:t>
            </a:r>
          </a:p>
        </p:txBody>
      </p:sp>
      <p:grpSp>
        <p:nvGrpSpPr>
          <p:cNvPr name="Group 18" id="18"/>
          <p:cNvGrpSpPr/>
          <p:nvPr/>
        </p:nvGrpSpPr>
        <p:grpSpPr>
          <a:xfrm rot="0">
            <a:off x="10801671" y="4163323"/>
            <a:ext cx="5412811" cy="791857"/>
            <a:chOff x="0" y="0"/>
            <a:chExt cx="1425596" cy="208555"/>
          </a:xfrm>
        </p:grpSpPr>
        <p:sp>
          <p:nvSpPr>
            <p:cNvPr name="Freeform 19" id="19"/>
            <p:cNvSpPr/>
            <p:nvPr/>
          </p:nvSpPr>
          <p:spPr>
            <a:xfrm flipH="false" flipV="false" rot="0">
              <a:off x="0" y="0"/>
              <a:ext cx="1425596" cy="208555"/>
            </a:xfrm>
            <a:custGeom>
              <a:avLst/>
              <a:gdLst/>
              <a:ahLst/>
              <a:cxnLst/>
              <a:rect r="r" b="b" t="t" l="l"/>
              <a:pathLst>
                <a:path h="208555" w="1425596">
                  <a:moveTo>
                    <a:pt x="0" y="0"/>
                  </a:moveTo>
                  <a:lnTo>
                    <a:pt x="1425596" y="0"/>
                  </a:lnTo>
                  <a:lnTo>
                    <a:pt x="1425596" y="208555"/>
                  </a:lnTo>
                  <a:lnTo>
                    <a:pt x="0" y="208555"/>
                  </a:lnTo>
                  <a:close/>
                </a:path>
              </a:pathLst>
            </a:custGeom>
            <a:solidFill>
              <a:srgbClr val="FFFFFF">
                <a:alpha val="71765"/>
              </a:srgbClr>
            </a:solidFill>
          </p:spPr>
        </p:sp>
        <p:sp>
          <p:nvSpPr>
            <p:cNvPr name="TextBox 20" id="20"/>
            <p:cNvSpPr txBox="true"/>
            <p:nvPr/>
          </p:nvSpPr>
          <p:spPr>
            <a:xfrm>
              <a:off x="0" y="-38100"/>
              <a:ext cx="1425596" cy="246655"/>
            </a:xfrm>
            <a:prstGeom prst="rect">
              <a:avLst/>
            </a:prstGeom>
          </p:spPr>
          <p:txBody>
            <a:bodyPr anchor="ctr" rtlCol="false" tIns="50800" lIns="50800" bIns="50800" rIns="50800"/>
            <a:lstStyle/>
            <a:p>
              <a:pPr algn="ctr">
                <a:lnSpc>
                  <a:spcPts val="2659"/>
                </a:lnSpc>
              </a:pPr>
            </a:p>
          </p:txBody>
        </p:sp>
      </p:grpSp>
      <p:sp>
        <p:nvSpPr>
          <p:cNvPr name="TextBox 21" id="21"/>
          <p:cNvSpPr txBox="true"/>
          <p:nvPr/>
        </p:nvSpPr>
        <p:spPr>
          <a:xfrm rot="0">
            <a:off x="11062565" y="4133487"/>
            <a:ext cx="4173438" cy="695961"/>
          </a:xfrm>
          <a:prstGeom prst="rect">
            <a:avLst/>
          </a:prstGeom>
        </p:spPr>
        <p:txBody>
          <a:bodyPr anchor="t" rtlCol="false" tIns="0" lIns="0" bIns="0" rIns="0">
            <a:spAutoFit/>
          </a:bodyPr>
          <a:lstStyle/>
          <a:p>
            <a:pPr algn="l">
              <a:lnSpc>
                <a:spcPts val="5739"/>
              </a:lnSpc>
              <a:spcBef>
                <a:spcPct val="0"/>
              </a:spcBef>
            </a:pPr>
            <a:r>
              <a:rPr lang="en-US" b="true" sz="4099">
                <a:solidFill>
                  <a:srgbClr val="008D80"/>
                </a:solidFill>
                <a:latin typeface="Open Sans Bold"/>
                <a:ea typeface="Open Sans Bold"/>
                <a:cs typeface="Open Sans Bold"/>
                <a:sym typeface="Open Sans Bold"/>
              </a:rPr>
              <a:t>4 - CONSTRUIRE</a:t>
            </a:r>
            <a:r>
              <a:rPr lang="en-US" sz="4099">
                <a:solidFill>
                  <a:srgbClr val="000000"/>
                </a:solidFill>
                <a:latin typeface="Open Sans"/>
                <a:ea typeface="Open Sans"/>
                <a:cs typeface="Open Sans"/>
                <a:sym typeface="Open Sans"/>
              </a:rPr>
              <a:t> </a:t>
            </a:r>
          </a:p>
        </p:txBody>
      </p:sp>
      <p:grpSp>
        <p:nvGrpSpPr>
          <p:cNvPr name="Group 22" id="22"/>
          <p:cNvGrpSpPr/>
          <p:nvPr/>
        </p:nvGrpSpPr>
        <p:grpSpPr>
          <a:xfrm rot="0">
            <a:off x="13194008" y="2923011"/>
            <a:ext cx="4231371" cy="734226"/>
            <a:chOff x="0" y="0"/>
            <a:chExt cx="1114435" cy="193376"/>
          </a:xfrm>
        </p:grpSpPr>
        <p:sp>
          <p:nvSpPr>
            <p:cNvPr name="Freeform 23" id="23"/>
            <p:cNvSpPr/>
            <p:nvPr/>
          </p:nvSpPr>
          <p:spPr>
            <a:xfrm flipH="false" flipV="false" rot="0">
              <a:off x="0" y="0"/>
              <a:ext cx="1114435" cy="193376"/>
            </a:xfrm>
            <a:custGeom>
              <a:avLst/>
              <a:gdLst/>
              <a:ahLst/>
              <a:cxnLst/>
              <a:rect r="r" b="b" t="t" l="l"/>
              <a:pathLst>
                <a:path h="193376" w="1114435">
                  <a:moveTo>
                    <a:pt x="0" y="0"/>
                  </a:moveTo>
                  <a:lnTo>
                    <a:pt x="1114435" y="0"/>
                  </a:lnTo>
                  <a:lnTo>
                    <a:pt x="1114435" y="193376"/>
                  </a:lnTo>
                  <a:lnTo>
                    <a:pt x="0" y="193376"/>
                  </a:lnTo>
                  <a:close/>
                </a:path>
              </a:pathLst>
            </a:custGeom>
            <a:solidFill>
              <a:srgbClr val="FFFFFF">
                <a:alpha val="71765"/>
              </a:srgbClr>
            </a:solidFill>
          </p:spPr>
        </p:sp>
        <p:sp>
          <p:nvSpPr>
            <p:cNvPr name="TextBox 24" id="24"/>
            <p:cNvSpPr txBox="true"/>
            <p:nvPr/>
          </p:nvSpPr>
          <p:spPr>
            <a:xfrm>
              <a:off x="0" y="-38100"/>
              <a:ext cx="1114435" cy="231476"/>
            </a:xfrm>
            <a:prstGeom prst="rect">
              <a:avLst/>
            </a:prstGeom>
          </p:spPr>
          <p:txBody>
            <a:bodyPr anchor="ctr" rtlCol="false" tIns="50800" lIns="50800" bIns="50800" rIns="50800"/>
            <a:lstStyle/>
            <a:p>
              <a:pPr algn="ctr">
                <a:lnSpc>
                  <a:spcPts val="2659"/>
                </a:lnSpc>
              </a:pPr>
            </a:p>
          </p:txBody>
        </p:sp>
      </p:grpSp>
      <p:sp>
        <p:nvSpPr>
          <p:cNvPr name="TextBox 25" id="25"/>
          <p:cNvSpPr txBox="true"/>
          <p:nvPr/>
        </p:nvSpPr>
        <p:spPr>
          <a:xfrm rot="0">
            <a:off x="13194008" y="3037396"/>
            <a:ext cx="4237952" cy="1419861"/>
          </a:xfrm>
          <a:prstGeom prst="rect">
            <a:avLst/>
          </a:prstGeom>
        </p:spPr>
        <p:txBody>
          <a:bodyPr anchor="t" rtlCol="false" tIns="0" lIns="0" bIns="0" rIns="0">
            <a:spAutoFit/>
          </a:bodyPr>
          <a:lstStyle/>
          <a:p>
            <a:pPr algn="l">
              <a:lnSpc>
                <a:spcPts val="5739"/>
              </a:lnSpc>
            </a:pPr>
            <a:r>
              <a:rPr lang="en-US" sz="4099" b="true">
                <a:solidFill>
                  <a:srgbClr val="008D80"/>
                </a:solidFill>
                <a:latin typeface="Open Sans Bold"/>
                <a:ea typeface="Open Sans Bold"/>
                <a:cs typeface="Open Sans Bold"/>
                <a:sym typeface="Open Sans Bold"/>
              </a:rPr>
              <a:t>5 - PRÉSENTER</a:t>
            </a:r>
          </a:p>
          <a:p>
            <a:pPr algn="ctr">
              <a:lnSpc>
                <a:spcPts val="5739"/>
              </a:lnSpc>
              <a:spcBef>
                <a:spcPct val="0"/>
              </a:spcBef>
            </a:pPr>
          </a:p>
        </p:txBody>
      </p:sp>
      <p:sp>
        <p:nvSpPr>
          <p:cNvPr name="TextBox 26" id="26"/>
          <p:cNvSpPr txBox="true"/>
          <p:nvPr/>
        </p:nvSpPr>
        <p:spPr>
          <a:xfrm rot="0">
            <a:off x="3126760" y="7818063"/>
            <a:ext cx="3733949" cy="695961"/>
          </a:xfrm>
          <a:prstGeom prst="rect">
            <a:avLst/>
          </a:prstGeom>
        </p:spPr>
        <p:txBody>
          <a:bodyPr anchor="t" rtlCol="false" tIns="0" lIns="0" bIns="0" rIns="0">
            <a:spAutoFit/>
          </a:bodyPr>
          <a:lstStyle/>
          <a:p>
            <a:pPr algn="ctr">
              <a:lnSpc>
                <a:spcPts val="5739"/>
              </a:lnSpc>
              <a:spcBef>
                <a:spcPct val="0"/>
              </a:spcBef>
            </a:pPr>
            <a:r>
              <a:rPr lang="en-US" b="true" sz="4099">
                <a:solidFill>
                  <a:srgbClr val="008D80"/>
                </a:solidFill>
                <a:latin typeface="Open Sans Bold"/>
                <a:ea typeface="Open Sans Bold"/>
                <a:cs typeface="Open Sans Bold"/>
                <a:sym typeface="Open Sans Bold"/>
              </a:rPr>
              <a:t> 1 - S’ENGAGER</a:t>
            </a:r>
          </a:p>
        </p:txBody>
      </p:sp>
      <p:sp>
        <p:nvSpPr>
          <p:cNvPr name="Freeform 27" id="27"/>
          <p:cNvSpPr/>
          <p:nvPr/>
        </p:nvSpPr>
        <p:spPr>
          <a:xfrm flipH="false" flipV="false" rot="0">
            <a:off x="14413977" y="8870812"/>
            <a:ext cx="2845323" cy="774976"/>
          </a:xfrm>
          <a:custGeom>
            <a:avLst/>
            <a:gdLst/>
            <a:ahLst/>
            <a:cxnLst/>
            <a:rect r="r" b="b" t="t" l="l"/>
            <a:pathLst>
              <a:path h="774976" w="2845323">
                <a:moveTo>
                  <a:pt x="0" y="0"/>
                </a:moveTo>
                <a:lnTo>
                  <a:pt x="2845323" y="0"/>
                </a:lnTo>
                <a:lnTo>
                  <a:pt x="2845323" y="774976"/>
                </a:lnTo>
                <a:lnTo>
                  <a:pt x="0" y="774976"/>
                </a:lnTo>
                <a:lnTo>
                  <a:pt x="0" y="0"/>
                </a:lnTo>
                <a:close/>
              </a:path>
            </a:pathLst>
          </a:custGeom>
          <a:blipFill>
            <a:blip r:embed="rId3"/>
            <a:stretch>
              <a:fillRect l="0" t="0" r="0" b="0"/>
            </a:stretch>
          </a:blipFill>
        </p:spPr>
      </p:sp>
      <p:grpSp>
        <p:nvGrpSpPr>
          <p:cNvPr name="Group 28" id="28"/>
          <p:cNvGrpSpPr/>
          <p:nvPr/>
        </p:nvGrpSpPr>
        <p:grpSpPr>
          <a:xfrm rot="0">
            <a:off x="14413977" y="1378946"/>
            <a:ext cx="3874023" cy="808103"/>
            <a:chOff x="0" y="0"/>
            <a:chExt cx="1020319" cy="212834"/>
          </a:xfrm>
        </p:grpSpPr>
        <p:sp>
          <p:nvSpPr>
            <p:cNvPr name="Freeform 29" id="29"/>
            <p:cNvSpPr/>
            <p:nvPr/>
          </p:nvSpPr>
          <p:spPr>
            <a:xfrm flipH="false" flipV="false" rot="0">
              <a:off x="0" y="0"/>
              <a:ext cx="1020319" cy="212834"/>
            </a:xfrm>
            <a:custGeom>
              <a:avLst/>
              <a:gdLst/>
              <a:ahLst/>
              <a:cxnLst/>
              <a:rect r="r" b="b" t="t" l="l"/>
              <a:pathLst>
                <a:path h="212834" w="1020319">
                  <a:moveTo>
                    <a:pt x="0" y="0"/>
                  </a:moveTo>
                  <a:lnTo>
                    <a:pt x="1020319" y="0"/>
                  </a:lnTo>
                  <a:lnTo>
                    <a:pt x="1020319" y="212834"/>
                  </a:lnTo>
                  <a:lnTo>
                    <a:pt x="0" y="212834"/>
                  </a:lnTo>
                  <a:close/>
                </a:path>
              </a:pathLst>
            </a:custGeom>
            <a:solidFill>
              <a:srgbClr val="FFFFFF">
                <a:alpha val="71765"/>
              </a:srgbClr>
            </a:solidFill>
          </p:spPr>
        </p:sp>
        <p:sp>
          <p:nvSpPr>
            <p:cNvPr name="TextBox 30" id="30"/>
            <p:cNvSpPr txBox="true"/>
            <p:nvPr/>
          </p:nvSpPr>
          <p:spPr>
            <a:xfrm>
              <a:off x="0" y="-38100"/>
              <a:ext cx="1020319" cy="250934"/>
            </a:xfrm>
            <a:prstGeom prst="rect">
              <a:avLst/>
            </a:prstGeom>
          </p:spPr>
          <p:txBody>
            <a:bodyPr anchor="ctr" rtlCol="false" tIns="50800" lIns="50800" bIns="50800" rIns="50800"/>
            <a:lstStyle/>
            <a:p>
              <a:pPr algn="ctr">
                <a:lnSpc>
                  <a:spcPts val="2659"/>
                </a:lnSpc>
              </a:pPr>
            </a:p>
          </p:txBody>
        </p:sp>
      </p:grpSp>
      <p:sp>
        <p:nvSpPr>
          <p:cNvPr name="TextBox 31" id="31"/>
          <p:cNvSpPr txBox="true"/>
          <p:nvPr/>
        </p:nvSpPr>
        <p:spPr>
          <a:xfrm rot="0">
            <a:off x="14413977" y="1396917"/>
            <a:ext cx="4237952" cy="695961"/>
          </a:xfrm>
          <a:prstGeom prst="rect">
            <a:avLst/>
          </a:prstGeom>
        </p:spPr>
        <p:txBody>
          <a:bodyPr anchor="t" rtlCol="false" tIns="0" lIns="0" bIns="0" rIns="0">
            <a:spAutoFit/>
          </a:bodyPr>
          <a:lstStyle/>
          <a:p>
            <a:pPr algn="ctr">
              <a:lnSpc>
                <a:spcPts val="5739"/>
              </a:lnSpc>
              <a:spcBef>
                <a:spcPct val="0"/>
              </a:spcBef>
            </a:pPr>
            <a:r>
              <a:rPr lang="en-US" b="true" sz="4099">
                <a:solidFill>
                  <a:srgbClr val="008D80"/>
                </a:solidFill>
                <a:latin typeface="Open Sans Bold"/>
                <a:ea typeface="Open Sans Bold"/>
                <a:cs typeface="Open Sans Bold"/>
                <a:sym typeface="Open Sans Bold"/>
              </a:rPr>
              <a:t>6 - DÉMARRER</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89830" y="7514327"/>
            <a:ext cx="7533045" cy="1479026"/>
            <a:chOff x="0" y="0"/>
            <a:chExt cx="1984012" cy="389538"/>
          </a:xfrm>
        </p:grpSpPr>
        <p:sp>
          <p:nvSpPr>
            <p:cNvPr name="Freeform 3" id="3"/>
            <p:cNvSpPr/>
            <p:nvPr/>
          </p:nvSpPr>
          <p:spPr>
            <a:xfrm flipH="false" flipV="false" rot="0">
              <a:off x="0" y="0"/>
              <a:ext cx="1984012" cy="389538"/>
            </a:xfrm>
            <a:custGeom>
              <a:avLst/>
              <a:gdLst/>
              <a:ahLst/>
              <a:cxnLst/>
              <a:rect r="r" b="b" t="t" l="l"/>
              <a:pathLst>
                <a:path h="389538" w="1984012">
                  <a:moveTo>
                    <a:pt x="0" y="0"/>
                  </a:moveTo>
                  <a:lnTo>
                    <a:pt x="1984012" y="0"/>
                  </a:lnTo>
                  <a:lnTo>
                    <a:pt x="1984012" y="389538"/>
                  </a:lnTo>
                  <a:lnTo>
                    <a:pt x="0" y="389538"/>
                  </a:lnTo>
                  <a:close/>
                </a:path>
              </a:pathLst>
            </a:custGeom>
            <a:solidFill>
              <a:srgbClr val="FFFFFF">
                <a:alpha val="71765"/>
              </a:srgbClr>
            </a:solidFill>
          </p:spPr>
        </p:sp>
        <p:sp>
          <p:nvSpPr>
            <p:cNvPr name="TextBox 4" id="4"/>
            <p:cNvSpPr txBox="true"/>
            <p:nvPr/>
          </p:nvSpPr>
          <p:spPr>
            <a:xfrm>
              <a:off x="0" y="-38100"/>
              <a:ext cx="1984012" cy="427638"/>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5020544" y="8870812"/>
            <a:ext cx="2845323" cy="774976"/>
          </a:xfrm>
          <a:custGeom>
            <a:avLst/>
            <a:gdLst/>
            <a:ahLst/>
            <a:cxnLst/>
            <a:rect r="r" b="b" t="t" l="l"/>
            <a:pathLst>
              <a:path h="774976" w="2845323">
                <a:moveTo>
                  <a:pt x="0" y="0"/>
                </a:moveTo>
                <a:lnTo>
                  <a:pt x="2845322" y="0"/>
                </a:lnTo>
                <a:lnTo>
                  <a:pt x="2845322" y="774976"/>
                </a:lnTo>
                <a:lnTo>
                  <a:pt x="0" y="774976"/>
                </a:lnTo>
                <a:lnTo>
                  <a:pt x="0" y="0"/>
                </a:lnTo>
                <a:close/>
              </a:path>
            </a:pathLst>
          </a:custGeom>
          <a:blipFill>
            <a:blip r:embed="rId2"/>
            <a:stretch>
              <a:fillRect l="0" t="0" r="0" b="0"/>
            </a:stretch>
          </a:blipFill>
        </p:spPr>
      </p:sp>
      <p:sp>
        <p:nvSpPr>
          <p:cNvPr name="TextBox 6" id="6"/>
          <p:cNvSpPr txBox="true"/>
          <p:nvPr/>
        </p:nvSpPr>
        <p:spPr>
          <a:xfrm rot="0">
            <a:off x="1028700" y="904875"/>
            <a:ext cx="15874264" cy="1086487"/>
          </a:xfrm>
          <a:prstGeom prst="rect">
            <a:avLst/>
          </a:prstGeom>
        </p:spPr>
        <p:txBody>
          <a:bodyPr anchor="t" rtlCol="false" tIns="0" lIns="0" bIns="0" rIns="0">
            <a:spAutoFit/>
          </a:bodyPr>
          <a:lstStyle/>
          <a:p>
            <a:pPr algn="l">
              <a:lnSpc>
                <a:spcPts val="8889"/>
              </a:lnSpc>
              <a:spcBef>
                <a:spcPct val="0"/>
              </a:spcBef>
            </a:pPr>
            <a:r>
              <a:rPr lang="en-US" b="true" sz="6349">
                <a:solidFill>
                  <a:srgbClr val="1EAD9F"/>
                </a:solidFill>
                <a:latin typeface="Open Sans Bold"/>
                <a:ea typeface="Open Sans Bold"/>
                <a:cs typeface="Open Sans Bold"/>
                <a:sym typeface="Open Sans Bold"/>
              </a:rPr>
              <a:t>ILS TÉMOIGNENT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8580"/>
            <a:ext cx="18288000" cy="10218420"/>
          </a:xfrm>
          <a:custGeom>
            <a:avLst/>
            <a:gdLst/>
            <a:ahLst/>
            <a:cxnLst/>
            <a:rect r="r" b="b" t="t" l="l"/>
            <a:pathLst>
              <a:path h="10218420" w="18288000">
                <a:moveTo>
                  <a:pt x="0" y="0"/>
                </a:moveTo>
                <a:lnTo>
                  <a:pt x="18288000" y="0"/>
                </a:lnTo>
                <a:lnTo>
                  <a:pt x="18288000" y="10218420"/>
                </a:lnTo>
                <a:lnTo>
                  <a:pt x="0" y="10218420"/>
                </a:lnTo>
                <a:lnTo>
                  <a:pt x="0" y="0"/>
                </a:lnTo>
                <a:close/>
              </a:path>
            </a:pathLst>
          </a:custGeom>
          <a:blipFill>
            <a:blip r:embed="rId2"/>
            <a:stretch>
              <a:fillRect l="0" t="-9731" r="0" b="-9731"/>
            </a:stretch>
          </a:blipFill>
        </p:spPr>
      </p:sp>
      <p:grpSp>
        <p:nvGrpSpPr>
          <p:cNvPr name="Group 3" id="3"/>
          <p:cNvGrpSpPr/>
          <p:nvPr/>
        </p:nvGrpSpPr>
        <p:grpSpPr>
          <a:xfrm rot="0">
            <a:off x="1028700" y="2708318"/>
            <a:ext cx="12999248" cy="3871028"/>
            <a:chOff x="0" y="0"/>
            <a:chExt cx="3423670" cy="1019530"/>
          </a:xfrm>
        </p:grpSpPr>
        <p:sp>
          <p:nvSpPr>
            <p:cNvPr name="Freeform 4" id="4"/>
            <p:cNvSpPr/>
            <p:nvPr/>
          </p:nvSpPr>
          <p:spPr>
            <a:xfrm flipH="false" flipV="false" rot="0">
              <a:off x="0" y="0"/>
              <a:ext cx="3423670" cy="1019530"/>
            </a:xfrm>
            <a:custGeom>
              <a:avLst/>
              <a:gdLst/>
              <a:ahLst/>
              <a:cxnLst/>
              <a:rect r="r" b="b" t="t" l="l"/>
              <a:pathLst>
                <a:path h="1019530" w="3423670">
                  <a:moveTo>
                    <a:pt x="0" y="0"/>
                  </a:moveTo>
                  <a:lnTo>
                    <a:pt x="3423670" y="0"/>
                  </a:lnTo>
                  <a:lnTo>
                    <a:pt x="3423670" y="1019530"/>
                  </a:lnTo>
                  <a:lnTo>
                    <a:pt x="0" y="1019530"/>
                  </a:lnTo>
                  <a:close/>
                </a:path>
              </a:pathLst>
            </a:custGeom>
            <a:solidFill>
              <a:srgbClr val="FFFFFF">
                <a:alpha val="71765"/>
              </a:srgbClr>
            </a:solidFill>
          </p:spPr>
        </p:sp>
        <p:sp>
          <p:nvSpPr>
            <p:cNvPr name="TextBox 5" id="5"/>
            <p:cNvSpPr txBox="true"/>
            <p:nvPr/>
          </p:nvSpPr>
          <p:spPr>
            <a:xfrm>
              <a:off x="0" y="-38100"/>
              <a:ext cx="3423670" cy="105763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533361" y="2962933"/>
            <a:ext cx="14895290" cy="4315415"/>
          </a:xfrm>
          <a:prstGeom prst="rect">
            <a:avLst/>
          </a:prstGeom>
        </p:spPr>
        <p:txBody>
          <a:bodyPr anchor="t" rtlCol="false" tIns="0" lIns="0" bIns="0" rIns="0">
            <a:spAutoFit/>
          </a:bodyPr>
          <a:lstStyle/>
          <a:p>
            <a:pPr algn="l" marL="1204042" indent="-602021" lvl="1">
              <a:lnSpc>
                <a:spcPts val="7807"/>
              </a:lnSpc>
              <a:buFont typeface="Arial"/>
              <a:buChar char="•"/>
            </a:pPr>
            <a:r>
              <a:rPr lang="en-US" b="true" sz="5576">
                <a:solidFill>
                  <a:srgbClr val="008D80"/>
                </a:solidFill>
                <a:latin typeface="Open Sans Bold"/>
                <a:ea typeface="Open Sans Bold"/>
                <a:cs typeface="Open Sans Bold"/>
                <a:sym typeface="Open Sans Bold"/>
              </a:rPr>
              <a:t>PLATEFORME ACCESSIBLE 24h/24h</a:t>
            </a:r>
          </a:p>
          <a:p>
            <a:pPr algn="l" marL="1204042" indent="-602021" lvl="1">
              <a:lnSpc>
                <a:spcPts val="7807"/>
              </a:lnSpc>
              <a:buFont typeface="Arial"/>
              <a:buChar char="•"/>
            </a:pPr>
            <a:r>
              <a:rPr lang="en-US" b="true" sz="5576">
                <a:solidFill>
                  <a:srgbClr val="008D80"/>
                </a:solidFill>
                <a:latin typeface="Open Sans Bold"/>
                <a:ea typeface="Open Sans Bold"/>
                <a:cs typeface="Open Sans Bold"/>
                <a:sym typeface="Open Sans Bold"/>
              </a:rPr>
              <a:t>BIBLIOTHÈQUE SOLUTIONS</a:t>
            </a:r>
          </a:p>
          <a:p>
            <a:pPr algn="l" marL="1204042" indent="-602021" lvl="1">
              <a:lnSpc>
                <a:spcPts val="7807"/>
              </a:lnSpc>
              <a:buFont typeface="Arial"/>
              <a:buChar char="•"/>
            </a:pPr>
            <a:r>
              <a:rPr lang="en-US" b="true" sz="5576">
                <a:solidFill>
                  <a:srgbClr val="008D80"/>
                </a:solidFill>
                <a:latin typeface="Open Sans Bold"/>
                <a:ea typeface="Open Sans Bold"/>
                <a:cs typeface="Open Sans Bold"/>
                <a:sym typeface="Open Sans Bold"/>
              </a:rPr>
              <a:t>VIDEOS + PDFS</a:t>
            </a:r>
          </a:p>
          <a:p>
            <a:pPr algn="ctr">
              <a:lnSpc>
                <a:spcPts val="11027"/>
              </a:lnSpc>
            </a:pPr>
          </a:p>
        </p:txBody>
      </p:sp>
      <p:grpSp>
        <p:nvGrpSpPr>
          <p:cNvPr name="Group 7" id="7"/>
          <p:cNvGrpSpPr/>
          <p:nvPr/>
        </p:nvGrpSpPr>
        <p:grpSpPr>
          <a:xfrm rot="0">
            <a:off x="1028700" y="1028700"/>
            <a:ext cx="8522750" cy="1073216"/>
            <a:chOff x="0" y="0"/>
            <a:chExt cx="2244675" cy="282658"/>
          </a:xfrm>
        </p:grpSpPr>
        <p:sp>
          <p:nvSpPr>
            <p:cNvPr name="Freeform 8" id="8"/>
            <p:cNvSpPr/>
            <p:nvPr/>
          </p:nvSpPr>
          <p:spPr>
            <a:xfrm flipH="false" flipV="false" rot="0">
              <a:off x="0" y="0"/>
              <a:ext cx="2244675" cy="282658"/>
            </a:xfrm>
            <a:custGeom>
              <a:avLst/>
              <a:gdLst/>
              <a:ahLst/>
              <a:cxnLst/>
              <a:rect r="r" b="b" t="t" l="l"/>
              <a:pathLst>
                <a:path h="282658" w="2244675">
                  <a:moveTo>
                    <a:pt x="0" y="0"/>
                  </a:moveTo>
                  <a:lnTo>
                    <a:pt x="2244675" y="0"/>
                  </a:lnTo>
                  <a:lnTo>
                    <a:pt x="2244675" y="282658"/>
                  </a:lnTo>
                  <a:lnTo>
                    <a:pt x="0" y="282658"/>
                  </a:lnTo>
                  <a:close/>
                </a:path>
              </a:pathLst>
            </a:custGeom>
            <a:solidFill>
              <a:srgbClr val="FFFFFF">
                <a:alpha val="71765"/>
              </a:srgbClr>
            </a:solidFill>
          </p:spPr>
        </p:sp>
        <p:sp>
          <p:nvSpPr>
            <p:cNvPr name="TextBox 9" id="9"/>
            <p:cNvSpPr txBox="true"/>
            <p:nvPr/>
          </p:nvSpPr>
          <p:spPr>
            <a:xfrm>
              <a:off x="0" y="-38100"/>
              <a:ext cx="2244675" cy="320758"/>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028700" y="941321"/>
            <a:ext cx="5058403" cy="902336"/>
          </a:xfrm>
          <a:prstGeom prst="rect">
            <a:avLst/>
          </a:prstGeom>
        </p:spPr>
        <p:txBody>
          <a:bodyPr anchor="t" rtlCol="false" tIns="0" lIns="0" bIns="0" rIns="0">
            <a:spAutoFit/>
          </a:bodyPr>
          <a:lstStyle/>
          <a:p>
            <a:pPr algn="ctr">
              <a:lnSpc>
                <a:spcPts val="7489"/>
              </a:lnSpc>
            </a:pPr>
            <a:r>
              <a:rPr lang="en-US" sz="5349" b="true">
                <a:solidFill>
                  <a:srgbClr val="008D80"/>
                </a:solidFill>
                <a:latin typeface="Open Sans Bold"/>
                <a:ea typeface="Open Sans Bold"/>
                <a:cs typeface="Open Sans Bold"/>
                <a:sym typeface="Open Sans Bold"/>
              </a:rPr>
              <a:t>NOS OUTILS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973756" y="318240"/>
            <a:ext cx="8437890" cy="9650521"/>
          </a:xfrm>
          <a:custGeom>
            <a:avLst/>
            <a:gdLst/>
            <a:ahLst/>
            <a:cxnLst/>
            <a:rect r="r" b="b" t="t" l="l"/>
            <a:pathLst>
              <a:path h="9650521" w="8437890">
                <a:moveTo>
                  <a:pt x="0" y="0"/>
                </a:moveTo>
                <a:lnTo>
                  <a:pt x="8437889" y="0"/>
                </a:lnTo>
                <a:lnTo>
                  <a:pt x="8437889" y="9650520"/>
                </a:lnTo>
                <a:lnTo>
                  <a:pt x="0" y="9650520"/>
                </a:lnTo>
                <a:lnTo>
                  <a:pt x="0" y="0"/>
                </a:lnTo>
                <a:close/>
              </a:path>
            </a:pathLst>
          </a:custGeom>
          <a:blipFill>
            <a:blip r:embed="rId2"/>
            <a:stretch>
              <a:fillRect l="0" t="0" r="0" b="0"/>
            </a:stretch>
          </a:blipFill>
        </p:spPr>
      </p:sp>
      <p:sp>
        <p:nvSpPr>
          <p:cNvPr name="TextBox 3" id="3"/>
          <p:cNvSpPr txBox="true"/>
          <p:nvPr/>
        </p:nvSpPr>
        <p:spPr>
          <a:xfrm rot="0">
            <a:off x="1028700" y="941321"/>
            <a:ext cx="5058403" cy="902336"/>
          </a:xfrm>
          <a:prstGeom prst="rect">
            <a:avLst/>
          </a:prstGeom>
        </p:spPr>
        <p:txBody>
          <a:bodyPr anchor="t" rtlCol="false" tIns="0" lIns="0" bIns="0" rIns="0">
            <a:spAutoFit/>
          </a:bodyPr>
          <a:lstStyle/>
          <a:p>
            <a:pPr algn="ctr">
              <a:lnSpc>
                <a:spcPts val="7489"/>
              </a:lnSpc>
            </a:pPr>
            <a:r>
              <a:rPr lang="en-US" sz="5349" b="true">
                <a:solidFill>
                  <a:srgbClr val="008D80"/>
                </a:solidFill>
                <a:latin typeface="Open Sans Bold"/>
                <a:ea typeface="Open Sans Bold"/>
                <a:cs typeface="Open Sans Bold"/>
                <a:sym typeface="Open Sans Bold"/>
              </a:rPr>
              <a:t>CONTENU</a:t>
            </a:r>
          </a:p>
        </p:txBody>
      </p:sp>
      <p:sp>
        <p:nvSpPr>
          <p:cNvPr name="Freeform 4" id="4"/>
          <p:cNvSpPr/>
          <p:nvPr/>
        </p:nvSpPr>
        <p:spPr>
          <a:xfrm flipH="false" flipV="false" rot="0">
            <a:off x="1246466" y="8870812"/>
            <a:ext cx="2845323" cy="774976"/>
          </a:xfrm>
          <a:custGeom>
            <a:avLst/>
            <a:gdLst/>
            <a:ahLst/>
            <a:cxnLst/>
            <a:rect r="r" b="b" t="t" l="l"/>
            <a:pathLst>
              <a:path h="774976" w="2845323">
                <a:moveTo>
                  <a:pt x="0" y="0"/>
                </a:moveTo>
                <a:lnTo>
                  <a:pt x="2845323" y="0"/>
                </a:lnTo>
                <a:lnTo>
                  <a:pt x="2845323" y="774976"/>
                </a:lnTo>
                <a:lnTo>
                  <a:pt x="0" y="774976"/>
                </a:lnTo>
                <a:lnTo>
                  <a:pt x="0" y="0"/>
                </a:lnTo>
                <a:close/>
              </a:path>
            </a:pathLst>
          </a:custGeom>
          <a:blipFill>
            <a:blip r:embed="rId3"/>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01699"/>
            <a:ext cx="18288000" cy="10323418"/>
          </a:xfrm>
          <a:custGeom>
            <a:avLst/>
            <a:gdLst/>
            <a:ahLst/>
            <a:cxnLst/>
            <a:rect r="r" b="b" t="t" l="l"/>
            <a:pathLst>
              <a:path h="10323418" w="18288000">
                <a:moveTo>
                  <a:pt x="0" y="0"/>
                </a:moveTo>
                <a:lnTo>
                  <a:pt x="18288000" y="0"/>
                </a:lnTo>
                <a:lnTo>
                  <a:pt x="18288000" y="10323418"/>
                </a:lnTo>
                <a:lnTo>
                  <a:pt x="0" y="10323418"/>
                </a:lnTo>
                <a:lnTo>
                  <a:pt x="0" y="0"/>
                </a:lnTo>
                <a:close/>
              </a:path>
            </a:pathLst>
          </a:custGeom>
          <a:blipFill>
            <a:blip r:embed="rId2"/>
            <a:stretch>
              <a:fillRect l="0" t="0" r="-802" b="0"/>
            </a:stretch>
          </a:blipFill>
        </p:spPr>
      </p:sp>
      <p:grpSp>
        <p:nvGrpSpPr>
          <p:cNvPr name="Group 3" id="3"/>
          <p:cNvGrpSpPr/>
          <p:nvPr/>
        </p:nvGrpSpPr>
        <p:grpSpPr>
          <a:xfrm rot="0">
            <a:off x="1028700" y="1028700"/>
            <a:ext cx="14086862" cy="1073216"/>
            <a:chOff x="0" y="0"/>
            <a:chExt cx="3710120" cy="282658"/>
          </a:xfrm>
        </p:grpSpPr>
        <p:sp>
          <p:nvSpPr>
            <p:cNvPr name="Freeform 4" id="4"/>
            <p:cNvSpPr/>
            <p:nvPr/>
          </p:nvSpPr>
          <p:spPr>
            <a:xfrm flipH="false" flipV="false" rot="0">
              <a:off x="0" y="0"/>
              <a:ext cx="3710120" cy="282658"/>
            </a:xfrm>
            <a:custGeom>
              <a:avLst/>
              <a:gdLst/>
              <a:ahLst/>
              <a:cxnLst/>
              <a:rect r="r" b="b" t="t" l="l"/>
              <a:pathLst>
                <a:path h="282658" w="3710120">
                  <a:moveTo>
                    <a:pt x="0" y="0"/>
                  </a:moveTo>
                  <a:lnTo>
                    <a:pt x="3710120" y="0"/>
                  </a:lnTo>
                  <a:lnTo>
                    <a:pt x="3710120" y="282658"/>
                  </a:lnTo>
                  <a:lnTo>
                    <a:pt x="0" y="282658"/>
                  </a:lnTo>
                  <a:close/>
                </a:path>
              </a:pathLst>
            </a:custGeom>
            <a:solidFill>
              <a:srgbClr val="FFFFFF">
                <a:alpha val="71765"/>
              </a:srgbClr>
            </a:solidFill>
          </p:spPr>
        </p:sp>
        <p:sp>
          <p:nvSpPr>
            <p:cNvPr name="TextBox 5" id="5"/>
            <p:cNvSpPr txBox="true"/>
            <p:nvPr/>
          </p:nvSpPr>
          <p:spPr>
            <a:xfrm>
              <a:off x="0" y="-38100"/>
              <a:ext cx="3710120" cy="320758"/>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1028700" y="941321"/>
            <a:ext cx="14086862" cy="902336"/>
          </a:xfrm>
          <a:prstGeom prst="rect">
            <a:avLst/>
          </a:prstGeom>
        </p:spPr>
        <p:txBody>
          <a:bodyPr anchor="t" rtlCol="false" tIns="0" lIns="0" bIns="0" rIns="0">
            <a:spAutoFit/>
          </a:bodyPr>
          <a:lstStyle/>
          <a:p>
            <a:pPr algn="ctr">
              <a:lnSpc>
                <a:spcPts val="7489"/>
              </a:lnSpc>
            </a:pPr>
            <a:r>
              <a:rPr lang="en-US" sz="5349" b="true">
                <a:solidFill>
                  <a:srgbClr val="008D80"/>
                </a:solidFill>
                <a:latin typeface="Open Sans Bold"/>
                <a:ea typeface="Open Sans Bold"/>
                <a:cs typeface="Open Sans Bold"/>
                <a:sym typeface="Open Sans Bold"/>
              </a:rPr>
              <a:t>LA VILLE DE ROUBAIX NOUS REJOINT !!!</a:t>
            </a:r>
          </a:p>
        </p:txBody>
      </p:sp>
      <p:grpSp>
        <p:nvGrpSpPr>
          <p:cNvPr name="Group 7" id="7"/>
          <p:cNvGrpSpPr/>
          <p:nvPr/>
        </p:nvGrpSpPr>
        <p:grpSpPr>
          <a:xfrm rot="0">
            <a:off x="7335695" y="3311139"/>
            <a:ext cx="9923605" cy="4970219"/>
            <a:chOff x="0" y="0"/>
            <a:chExt cx="2613624" cy="1309029"/>
          </a:xfrm>
        </p:grpSpPr>
        <p:sp>
          <p:nvSpPr>
            <p:cNvPr name="Freeform 8" id="8"/>
            <p:cNvSpPr/>
            <p:nvPr/>
          </p:nvSpPr>
          <p:spPr>
            <a:xfrm flipH="false" flipV="false" rot="0">
              <a:off x="0" y="0"/>
              <a:ext cx="2613624" cy="1309029"/>
            </a:xfrm>
            <a:custGeom>
              <a:avLst/>
              <a:gdLst/>
              <a:ahLst/>
              <a:cxnLst/>
              <a:rect r="r" b="b" t="t" l="l"/>
              <a:pathLst>
                <a:path h="1309029" w="2613624">
                  <a:moveTo>
                    <a:pt x="0" y="0"/>
                  </a:moveTo>
                  <a:lnTo>
                    <a:pt x="2613624" y="0"/>
                  </a:lnTo>
                  <a:lnTo>
                    <a:pt x="2613624" y="1309029"/>
                  </a:lnTo>
                  <a:lnTo>
                    <a:pt x="0" y="1309029"/>
                  </a:lnTo>
                  <a:close/>
                </a:path>
              </a:pathLst>
            </a:custGeom>
            <a:solidFill>
              <a:srgbClr val="FFFFFF">
                <a:alpha val="71765"/>
              </a:srgbClr>
            </a:solidFill>
          </p:spPr>
        </p:sp>
        <p:sp>
          <p:nvSpPr>
            <p:cNvPr name="TextBox 9" id="9"/>
            <p:cNvSpPr txBox="true"/>
            <p:nvPr/>
          </p:nvSpPr>
          <p:spPr>
            <a:xfrm>
              <a:off x="0" y="-38100"/>
              <a:ext cx="2613624" cy="1347129"/>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7335695" y="3799850"/>
            <a:ext cx="9923605" cy="3924300"/>
          </a:xfrm>
          <a:prstGeom prst="rect">
            <a:avLst/>
          </a:prstGeom>
        </p:spPr>
        <p:txBody>
          <a:bodyPr anchor="t" rtlCol="false" tIns="0" lIns="0" bIns="0" rIns="0">
            <a:spAutoFit/>
          </a:bodyPr>
          <a:lstStyle/>
          <a:p>
            <a:pPr algn="ctr">
              <a:lnSpc>
                <a:spcPts val="5249"/>
              </a:lnSpc>
            </a:pPr>
            <a:r>
              <a:rPr lang="en-US" sz="3749" b="true">
                <a:solidFill>
                  <a:srgbClr val="008D80"/>
                </a:solidFill>
                <a:latin typeface="Open Sans Bold"/>
                <a:ea typeface="Open Sans Bold"/>
                <a:cs typeface="Open Sans Bold"/>
                <a:sym typeface="Open Sans Bold"/>
              </a:rPr>
              <a:t>VISION</a:t>
            </a:r>
          </a:p>
          <a:p>
            <a:pPr algn="ctr">
              <a:lnSpc>
                <a:spcPts val="5249"/>
              </a:lnSpc>
            </a:pPr>
          </a:p>
          <a:p>
            <a:pPr algn="ctr">
              <a:lnSpc>
                <a:spcPts val="5249"/>
              </a:lnSpc>
            </a:pPr>
            <a:r>
              <a:rPr lang="en-US" sz="3749" b="true">
                <a:solidFill>
                  <a:srgbClr val="008D80"/>
                </a:solidFill>
                <a:latin typeface="Open Sans Bold"/>
                <a:ea typeface="Open Sans Bold"/>
                <a:cs typeface="Open Sans Bold"/>
                <a:sym typeface="Open Sans Bold"/>
              </a:rPr>
              <a:t>Devenir la première ville de France </a:t>
            </a:r>
          </a:p>
          <a:p>
            <a:pPr algn="ctr">
              <a:lnSpc>
                <a:spcPts val="5249"/>
              </a:lnSpc>
            </a:pPr>
            <a:r>
              <a:rPr lang="en-US" sz="3749" b="true">
                <a:solidFill>
                  <a:srgbClr val="008D80"/>
                </a:solidFill>
                <a:latin typeface="Open Sans Bold"/>
                <a:ea typeface="Open Sans Bold"/>
                <a:cs typeface="Open Sans Bold"/>
                <a:sym typeface="Open Sans Bold"/>
              </a:rPr>
              <a:t>en transition régénérative</a:t>
            </a:r>
          </a:p>
          <a:p>
            <a:pPr algn="ctr">
              <a:lnSpc>
                <a:spcPts val="5249"/>
              </a:lnSpc>
            </a:pPr>
            <a:r>
              <a:rPr lang="en-US" sz="3749" b="true">
                <a:solidFill>
                  <a:srgbClr val="008D80"/>
                </a:solidFill>
                <a:latin typeface="Open Sans Bold"/>
                <a:ea typeface="Open Sans Bold"/>
                <a:cs typeface="Open Sans Bold"/>
                <a:sym typeface="Open Sans Bold"/>
              </a:rPr>
              <a:t> et former les autres villes </a:t>
            </a:r>
          </a:p>
          <a:p>
            <a:pPr algn="ctr">
              <a:lnSpc>
                <a:spcPts val="5249"/>
              </a:lnSpc>
            </a:pPr>
            <a:r>
              <a:rPr lang="en-US" sz="3749" b="true">
                <a:solidFill>
                  <a:srgbClr val="008D80"/>
                </a:solidFill>
                <a:latin typeface="Open Sans Bold"/>
                <a:ea typeface="Open Sans Bold"/>
                <a:cs typeface="Open Sans Bold"/>
                <a:sym typeface="Open Sans Bold"/>
              </a:rPr>
              <a:t>à en faire de même! </a:t>
            </a:r>
          </a:p>
        </p:txBody>
      </p:sp>
      <p:sp>
        <p:nvSpPr>
          <p:cNvPr name="Freeform 11" id="11"/>
          <p:cNvSpPr/>
          <p:nvPr/>
        </p:nvSpPr>
        <p:spPr>
          <a:xfrm flipH="false" flipV="false" rot="0">
            <a:off x="1246466" y="8870812"/>
            <a:ext cx="2845323" cy="774976"/>
          </a:xfrm>
          <a:custGeom>
            <a:avLst/>
            <a:gdLst/>
            <a:ahLst/>
            <a:cxnLst/>
            <a:rect r="r" b="b" t="t" l="l"/>
            <a:pathLst>
              <a:path h="774976" w="2845323">
                <a:moveTo>
                  <a:pt x="0" y="0"/>
                </a:moveTo>
                <a:lnTo>
                  <a:pt x="2845323" y="0"/>
                </a:lnTo>
                <a:lnTo>
                  <a:pt x="2845323" y="774976"/>
                </a:lnTo>
                <a:lnTo>
                  <a:pt x="0" y="774976"/>
                </a:lnTo>
                <a:lnTo>
                  <a:pt x="0" y="0"/>
                </a:lnTo>
                <a:close/>
              </a:path>
            </a:pathLst>
          </a:custGeom>
          <a:blipFill>
            <a:blip r:embed="rId3"/>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04954" y="2759368"/>
            <a:ext cx="8162019" cy="5791679"/>
          </a:xfrm>
          <a:custGeom>
            <a:avLst/>
            <a:gdLst/>
            <a:ahLst/>
            <a:cxnLst/>
            <a:rect r="r" b="b" t="t" l="l"/>
            <a:pathLst>
              <a:path h="5791679" w="8162019">
                <a:moveTo>
                  <a:pt x="0" y="0"/>
                </a:moveTo>
                <a:lnTo>
                  <a:pt x="8162019" y="0"/>
                </a:lnTo>
                <a:lnTo>
                  <a:pt x="8162019" y="5791679"/>
                </a:lnTo>
                <a:lnTo>
                  <a:pt x="0" y="5791679"/>
                </a:lnTo>
                <a:lnTo>
                  <a:pt x="0" y="0"/>
                </a:lnTo>
                <a:close/>
              </a:path>
            </a:pathLst>
          </a:custGeom>
          <a:blipFill>
            <a:blip r:embed="rId2"/>
            <a:stretch>
              <a:fillRect l="0" t="0" r="0" b="0"/>
            </a:stretch>
          </a:blipFill>
        </p:spPr>
      </p:sp>
      <p:sp>
        <p:nvSpPr>
          <p:cNvPr name="TextBox 3" id="3"/>
          <p:cNvSpPr txBox="true"/>
          <p:nvPr/>
        </p:nvSpPr>
        <p:spPr>
          <a:xfrm rot="0">
            <a:off x="1028700" y="941321"/>
            <a:ext cx="14086862" cy="902336"/>
          </a:xfrm>
          <a:prstGeom prst="rect">
            <a:avLst/>
          </a:prstGeom>
        </p:spPr>
        <p:txBody>
          <a:bodyPr anchor="t" rtlCol="false" tIns="0" lIns="0" bIns="0" rIns="0">
            <a:spAutoFit/>
          </a:bodyPr>
          <a:lstStyle/>
          <a:p>
            <a:pPr algn="ctr">
              <a:lnSpc>
                <a:spcPts val="7489"/>
              </a:lnSpc>
            </a:pPr>
            <a:r>
              <a:rPr lang="en-US" sz="5349" b="true">
                <a:solidFill>
                  <a:srgbClr val="008D80"/>
                </a:solidFill>
                <a:latin typeface="Open Sans Bold"/>
                <a:ea typeface="Open Sans Bold"/>
                <a:cs typeface="Open Sans Bold"/>
                <a:sym typeface="Open Sans Bold"/>
              </a:rPr>
              <a:t>LA WALLONIE A POUR AMBITION</a:t>
            </a:r>
          </a:p>
        </p:txBody>
      </p:sp>
      <p:sp>
        <p:nvSpPr>
          <p:cNvPr name="TextBox 4" id="4"/>
          <p:cNvSpPr txBox="true"/>
          <p:nvPr/>
        </p:nvSpPr>
        <p:spPr>
          <a:xfrm rot="0">
            <a:off x="10724393" y="2798706"/>
            <a:ext cx="7043212" cy="6136009"/>
          </a:xfrm>
          <a:prstGeom prst="rect">
            <a:avLst/>
          </a:prstGeom>
        </p:spPr>
        <p:txBody>
          <a:bodyPr anchor="t" rtlCol="false" tIns="0" lIns="0" bIns="0" rIns="0">
            <a:spAutoFit/>
          </a:bodyPr>
          <a:lstStyle/>
          <a:p>
            <a:pPr algn="l">
              <a:lnSpc>
                <a:spcPts val="7559"/>
              </a:lnSpc>
            </a:pPr>
            <a:r>
              <a:rPr lang="en-US" sz="5399">
                <a:solidFill>
                  <a:srgbClr val="008D80"/>
                </a:solidFill>
                <a:latin typeface="Arimo"/>
                <a:ea typeface="Arimo"/>
                <a:cs typeface="Arimo"/>
                <a:sym typeface="Arimo"/>
              </a:rPr>
              <a:t>de créer </a:t>
            </a:r>
            <a:r>
              <a:rPr lang="en-US" sz="5399" b="true">
                <a:solidFill>
                  <a:srgbClr val="008D80"/>
                </a:solidFill>
                <a:latin typeface="Arimo Bold"/>
                <a:ea typeface="Arimo Bold"/>
                <a:cs typeface="Arimo Bold"/>
                <a:sym typeface="Arimo Bold"/>
              </a:rPr>
              <a:t>6 nouvelles filières</a:t>
            </a:r>
            <a:r>
              <a:rPr lang="en-US" sz="5399">
                <a:solidFill>
                  <a:srgbClr val="008D80"/>
                </a:solidFill>
                <a:latin typeface="Arimo"/>
                <a:ea typeface="Arimo"/>
                <a:cs typeface="Arimo"/>
                <a:sym typeface="Arimo"/>
              </a:rPr>
              <a:t> attendues et exportables dans différents secteurs industriels et autres </a:t>
            </a:r>
          </a:p>
          <a:p>
            <a:pPr algn="ctr">
              <a:lnSpc>
                <a:spcPts val="11129"/>
              </a:lnSpc>
            </a:pPr>
            <a:r>
              <a:rPr lang="en-US" sz="7949" b="true">
                <a:solidFill>
                  <a:srgbClr val="008D80"/>
                </a:solidFill>
                <a:latin typeface="Open Sans Bold"/>
                <a:ea typeface="Open Sans Bold"/>
                <a:cs typeface="Open Sans Bold"/>
                <a:sym typeface="Open Sans Bold"/>
              </a:rPr>
              <a:t>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435824" y="2972218"/>
            <a:ext cx="3399201" cy="927055"/>
          </a:xfrm>
          <a:custGeom>
            <a:avLst/>
            <a:gdLst/>
            <a:ahLst/>
            <a:cxnLst/>
            <a:rect r="r" b="b" t="t" l="l"/>
            <a:pathLst>
              <a:path h="927055" w="3399201">
                <a:moveTo>
                  <a:pt x="0" y="0"/>
                </a:moveTo>
                <a:lnTo>
                  <a:pt x="3399201" y="0"/>
                </a:lnTo>
                <a:lnTo>
                  <a:pt x="3399201" y="927055"/>
                </a:lnTo>
                <a:lnTo>
                  <a:pt x="0" y="927055"/>
                </a:lnTo>
                <a:lnTo>
                  <a:pt x="0" y="0"/>
                </a:lnTo>
                <a:close/>
              </a:path>
            </a:pathLst>
          </a:custGeom>
          <a:blipFill>
            <a:blip r:embed="rId2"/>
            <a:stretch>
              <a:fillRect l="0" t="0" r="0" b="0"/>
            </a:stretch>
          </a:blipFill>
        </p:spPr>
      </p:sp>
      <p:sp>
        <p:nvSpPr>
          <p:cNvPr name="Freeform 3" id="3"/>
          <p:cNvSpPr/>
          <p:nvPr/>
        </p:nvSpPr>
        <p:spPr>
          <a:xfrm flipH="false" flipV="false" rot="0">
            <a:off x="762734" y="8560916"/>
            <a:ext cx="2998791" cy="747067"/>
          </a:xfrm>
          <a:custGeom>
            <a:avLst/>
            <a:gdLst/>
            <a:ahLst/>
            <a:cxnLst/>
            <a:rect r="r" b="b" t="t" l="l"/>
            <a:pathLst>
              <a:path h="747067" w="2998791">
                <a:moveTo>
                  <a:pt x="0" y="0"/>
                </a:moveTo>
                <a:lnTo>
                  <a:pt x="2998791" y="0"/>
                </a:lnTo>
                <a:lnTo>
                  <a:pt x="2998791" y="747068"/>
                </a:lnTo>
                <a:lnTo>
                  <a:pt x="0" y="747068"/>
                </a:lnTo>
                <a:lnTo>
                  <a:pt x="0" y="0"/>
                </a:lnTo>
                <a:close/>
              </a:path>
            </a:pathLst>
          </a:custGeom>
          <a:blipFill>
            <a:blip r:embed="rId3"/>
            <a:stretch>
              <a:fillRect l="0" t="0" r="0" b="0"/>
            </a:stretch>
          </a:blipFill>
        </p:spPr>
      </p:sp>
      <p:sp>
        <p:nvSpPr>
          <p:cNvPr name="Freeform 4" id="4"/>
          <p:cNvSpPr/>
          <p:nvPr/>
        </p:nvSpPr>
        <p:spPr>
          <a:xfrm flipH="false" flipV="false" rot="0">
            <a:off x="762734" y="6697642"/>
            <a:ext cx="3297371" cy="1009820"/>
          </a:xfrm>
          <a:custGeom>
            <a:avLst/>
            <a:gdLst/>
            <a:ahLst/>
            <a:cxnLst/>
            <a:rect r="r" b="b" t="t" l="l"/>
            <a:pathLst>
              <a:path h="1009820" w="3297371">
                <a:moveTo>
                  <a:pt x="0" y="0"/>
                </a:moveTo>
                <a:lnTo>
                  <a:pt x="3297371" y="0"/>
                </a:lnTo>
                <a:lnTo>
                  <a:pt x="3297371" y="1009820"/>
                </a:lnTo>
                <a:lnTo>
                  <a:pt x="0" y="1009820"/>
                </a:lnTo>
                <a:lnTo>
                  <a:pt x="0" y="0"/>
                </a:lnTo>
                <a:close/>
              </a:path>
            </a:pathLst>
          </a:custGeom>
          <a:blipFill>
            <a:blip r:embed="rId4"/>
            <a:stretch>
              <a:fillRect l="0" t="0" r="0" b="0"/>
            </a:stretch>
          </a:blipFill>
        </p:spPr>
      </p:sp>
      <p:sp>
        <p:nvSpPr>
          <p:cNvPr name="Freeform 5" id="5"/>
          <p:cNvSpPr/>
          <p:nvPr/>
        </p:nvSpPr>
        <p:spPr>
          <a:xfrm flipH="false" flipV="false" rot="0">
            <a:off x="606121" y="4800600"/>
            <a:ext cx="1287219" cy="1287219"/>
          </a:xfrm>
          <a:custGeom>
            <a:avLst/>
            <a:gdLst/>
            <a:ahLst/>
            <a:cxnLst/>
            <a:rect r="r" b="b" t="t" l="l"/>
            <a:pathLst>
              <a:path h="1287219" w="1287219">
                <a:moveTo>
                  <a:pt x="0" y="0"/>
                </a:moveTo>
                <a:lnTo>
                  <a:pt x="1287220" y="0"/>
                </a:lnTo>
                <a:lnTo>
                  <a:pt x="1287220" y="1287219"/>
                </a:lnTo>
                <a:lnTo>
                  <a:pt x="0" y="1287219"/>
                </a:lnTo>
                <a:lnTo>
                  <a:pt x="0" y="0"/>
                </a:lnTo>
                <a:close/>
              </a:path>
            </a:pathLst>
          </a:custGeom>
          <a:blipFill>
            <a:blip r:embed="rId5"/>
            <a:stretch>
              <a:fillRect l="0" t="0" r="0" b="0"/>
            </a:stretch>
          </a:blipFill>
        </p:spPr>
      </p:sp>
      <p:sp>
        <p:nvSpPr>
          <p:cNvPr name="Freeform 6" id="6"/>
          <p:cNvSpPr/>
          <p:nvPr/>
        </p:nvSpPr>
        <p:spPr>
          <a:xfrm flipH="false" flipV="false" rot="0">
            <a:off x="3590961" y="4677607"/>
            <a:ext cx="2520009" cy="1493106"/>
          </a:xfrm>
          <a:custGeom>
            <a:avLst/>
            <a:gdLst/>
            <a:ahLst/>
            <a:cxnLst/>
            <a:rect r="r" b="b" t="t" l="l"/>
            <a:pathLst>
              <a:path h="1493106" w="2520009">
                <a:moveTo>
                  <a:pt x="0" y="0"/>
                </a:moveTo>
                <a:lnTo>
                  <a:pt x="2520009" y="0"/>
                </a:lnTo>
                <a:lnTo>
                  <a:pt x="2520009" y="1493105"/>
                </a:lnTo>
                <a:lnTo>
                  <a:pt x="0" y="1493105"/>
                </a:lnTo>
                <a:lnTo>
                  <a:pt x="0" y="0"/>
                </a:lnTo>
                <a:close/>
              </a:path>
            </a:pathLst>
          </a:custGeom>
          <a:blipFill>
            <a:blip r:embed="rId6"/>
            <a:stretch>
              <a:fillRect l="0" t="0" r="0" b="0"/>
            </a:stretch>
          </a:blipFill>
        </p:spPr>
      </p:sp>
      <p:sp>
        <p:nvSpPr>
          <p:cNvPr name="Freeform 7" id="7"/>
          <p:cNvSpPr/>
          <p:nvPr/>
        </p:nvSpPr>
        <p:spPr>
          <a:xfrm flipH="false" flipV="false" rot="0">
            <a:off x="8707436" y="4829254"/>
            <a:ext cx="3872508" cy="1258565"/>
          </a:xfrm>
          <a:custGeom>
            <a:avLst/>
            <a:gdLst/>
            <a:ahLst/>
            <a:cxnLst/>
            <a:rect r="r" b="b" t="t" l="l"/>
            <a:pathLst>
              <a:path h="1258565" w="3872508">
                <a:moveTo>
                  <a:pt x="0" y="0"/>
                </a:moveTo>
                <a:lnTo>
                  <a:pt x="3872508" y="0"/>
                </a:lnTo>
                <a:lnTo>
                  <a:pt x="3872508" y="1258565"/>
                </a:lnTo>
                <a:lnTo>
                  <a:pt x="0" y="1258565"/>
                </a:lnTo>
                <a:lnTo>
                  <a:pt x="0" y="0"/>
                </a:lnTo>
                <a:close/>
              </a:path>
            </a:pathLst>
          </a:custGeom>
          <a:blipFill>
            <a:blip r:embed="rId7"/>
            <a:stretch>
              <a:fillRect l="0" t="0" r="0" b="0"/>
            </a:stretch>
          </a:blipFill>
        </p:spPr>
      </p:sp>
      <p:sp>
        <p:nvSpPr>
          <p:cNvPr name="Freeform 8" id="8"/>
          <p:cNvSpPr/>
          <p:nvPr/>
        </p:nvSpPr>
        <p:spPr>
          <a:xfrm flipH="false" flipV="false" rot="0">
            <a:off x="4850965" y="8159864"/>
            <a:ext cx="1555937" cy="1549172"/>
          </a:xfrm>
          <a:custGeom>
            <a:avLst/>
            <a:gdLst/>
            <a:ahLst/>
            <a:cxnLst/>
            <a:rect r="r" b="b" t="t" l="l"/>
            <a:pathLst>
              <a:path h="1549172" w="1555937">
                <a:moveTo>
                  <a:pt x="0" y="0"/>
                </a:moveTo>
                <a:lnTo>
                  <a:pt x="1555937" y="0"/>
                </a:lnTo>
                <a:lnTo>
                  <a:pt x="1555937" y="1549172"/>
                </a:lnTo>
                <a:lnTo>
                  <a:pt x="0" y="1549172"/>
                </a:lnTo>
                <a:lnTo>
                  <a:pt x="0" y="0"/>
                </a:lnTo>
                <a:close/>
              </a:path>
            </a:pathLst>
          </a:custGeom>
          <a:blipFill>
            <a:blip r:embed="rId8"/>
            <a:stretch>
              <a:fillRect l="0" t="0" r="0" b="0"/>
            </a:stretch>
          </a:blipFill>
        </p:spPr>
      </p:sp>
      <p:sp>
        <p:nvSpPr>
          <p:cNvPr name="Freeform 9" id="9"/>
          <p:cNvSpPr/>
          <p:nvPr/>
        </p:nvSpPr>
        <p:spPr>
          <a:xfrm flipH="false" flipV="false" rot="0">
            <a:off x="7216995" y="8400698"/>
            <a:ext cx="2119939" cy="1127627"/>
          </a:xfrm>
          <a:custGeom>
            <a:avLst/>
            <a:gdLst/>
            <a:ahLst/>
            <a:cxnLst/>
            <a:rect r="r" b="b" t="t" l="l"/>
            <a:pathLst>
              <a:path h="1127627" w="2119939">
                <a:moveTo>
                  <a:pt x="0" y="0"/>
                </a:moveTo>
                <a:lnTo>
                  <a:pt x="2119939" y="0"/>
                </a:lnTo>
                <a:lnTo>
                  <a:pt x="2119939" y="1127627"/>
                </a:lnTo>
                <a:lnTo>
                  <a:pt x="0" y="1127627"/>
                </a:lnTo>
                <a:lnTo>
                  <a:pt x="0" y="0"/>
                </a:lnTo>
                <a:close/>
              </a:path>
            </a:pathLst>
          </a:custGeom>
          <a:blipFill>
            <a:blip r:embed="rId9"/>
            <a:stretch>
              <a:fillRect l="0" t="0" r="0" b="0"/>
            </a:stretch>
          </a:blipFill>
        </p:spPr>
      </p:sp>
      <p:sp>
        <p:nvSpPr>
          <p:cNvPr name="Freeform 10" id="10"/>
          <p:cNvSpPr/>
          <p:nvPr/>
        </p:nvSpPr>
        <p:spPr>
          <a:xfrm flipH="false" flipV="false" rot="0">
            <a:off x="9873437" y="8410223"/>
            <a:ext cx="1858520" cy="1177230"/>
          </a:xfrm>
          <a:custGeom>
            <a:avLst/>
            <a:gdLst/>
            <a:ahLst/>
            <a:cxnLst/>
            <a:rect r="r" b="b" t="t" l="l"/>
            <a:pathLst>
              <a:path h="1177230" w="1858520">
                <a:moveTo>
                  <a:pt x="0" y="0"/>
                </a:moveTo>
                <a:lnTo>
                  <a:pt x="1858520" y="0"/>
                </a:lnTo>
                <a:lnTo>
                  <a:pt x="1858520" y="1177230"/>
                </a:lnTo>
                <a:lnTo>
                  <a:pt x="0" y="1177230"/>
                </a:lnTo>
                <a:lnTo>
                  <a:pt x="0" y="0"/>
                </a:lnTo>
                <a:close/>
              </a:path>
            </a:pathLst>
          </a:custGeom>
          <a:blipFill>
            <a:blip r:embed="rId10"/>
            <a:stretch>
              <a:fillRect l="0" t="0" r="0" b="0"/>
            </a:stretch>
          </a:blipFill>
        </p:spPr>
      </p:sp>
      <p:sp>
        <p:nvSpPr>
          <p:cNvPr name="Freeform 11" id="11"/>
          <p:cNvSpPr/>
          <p:nvPr/>
        </p:nvSpPr>
        <p:spPr>
          <a:xfrm flipH="false" flipV="false" rot="0">
            <a:off x="12102712" y="8934450"/>
            <a:ext cx="4253847" cy="529487"/>
          </a:xfrm>
          <a:custGeom>
            <a:avLst/>
            <a:gdLst/>
            <a:ahLst/>
            <a:cxnLst/>
            <a:rect r="r" b="b" t="t" l="l"/>
            <a:pathLst>
              <a:path h="529487" w="4253847">
                <a:moveTo>
                  <a:pt x="0" y="0"/>
                </a:moveTo>
                <a:lnTo>
                  <a:pt x="4253847" y="0"/>
                </a:lnTo>
                <a:lnTo>
                  <a:pt x="4253847" y="529487"/>
                </a:lnTo>
                <a:lnTo>
                  <a:pt x="0" y="529487"/>
                </a:lnTo>
                <a:lnTo>
                  <a:pt x="0" y="0"/>
                </a:lnTo>
                <a:close/>
              </a:path>
            </a:pathLst>
          </a:custGeom>
          <a:blipFill>
            <a:blip r:embed="rId11"/>
            <a:stretch>
              <a:fillRect l="0" t="0" r="0" b="0"/>
            </a:stretch>
          </a:blipFill>
        </p:spPr>
      </p:sp>
      <p:sp>
        <p:nvSpPr>
          <p:cNvPr name="Freeform 12" id="12"/>
          <p:cNvSpPr/>
          <p:nvPr/>
        </p:nvSpPr>
        <p:spPr>
          <a:xfrm flipH="false" flipV="false" rot="0">
            <a:off x="5084927" y="6615932"/>
            <a:ext cx="2052087" cy="1173239"/>
          </a:xfrm>
          <a:custGeom>
            <a:avLst/>
            <a:gdLst/>
            <a:ahLst/>
            <a:cxnLst/>
            <a:rect r="r" b="b" t="t" l="l"/>
            <a:pathLst>
              <a:path h="1173239" w="2052087">
                <a:moveTo>
                  <a:pt x="0" y="0"/>
                </a:moveTo>
                <a:lnTo>
                  <a:pt x="2052086" y="0"/>
                </a:lnTo>
                <a:lnTo>
                  <a:pt x="2052086" y="1173240"/>
                </a:lnTo>
                <a:lnTo>
                  <a:pt x="0" y="1173240"/>
                </a:lnTo>
                <a:lnTo>
                  <a:pt x="0" y="0"/>
                </a:lnTo>
                <a:close/>
              </a:path>
            </a:pathLst>
          </a:custGeom>
          <a:blipFill>
            <a:blip r:embed="rId12"/>
            <a:stretch>
              <a:fillRect l="0" t="0" r="0" b="0"/>
            </a:stretch>
          </a:blipFill>
        </p:spPr>
      </p:sp>
      <p:sp>
        <p:nvSpPr>
          <p:cNvPr name="Freeform 13" id="13"/>
          <p:cNvSpPr/>
          <p:nvPr/>
        </p:nvSpPr>
        <p:spPr>
          <a:xfrm flipH="false" flipV="false" rot="0">
            <a:off x="16655000" y="8207489"/>
            <a:ext cx="1208601" cy="1208601"/>
          </a:xfrm>
          <a:custGeom>
            <a:avLst/>
            <a:gdLst/>
            <a:ahLst/>
            <a:cxnLst/>
            <a:rect r="r" b="b" t="t" l="l"/>
            <a:pathLst>
              <a:path h="1208601" w="1208601">
                <a:moveTo>
                  <a:pt x="0" y="0"/>
                </a:moveTo>
                <a:lnTo>
                  <a:pt x="1208600" y="0"/>
                </a:lnTo>
                <a:lnTo>
                  <a:pt x="1208600" y="1208601"/>
                </a:lnTo>
                <a:lnTo>
                  <a:pt x="0" y="1208601"/>
                </a:lnTo>
                <a:lnTo>
                  <a:pt x="0" y="0"/>
                </a:lnTo>
                <a:close/>
              </a:path>
            </a:pathLst>
          </a:custGeom>
          <a:blipFill>
            <a:blip r:embed="rId13"/>
            <a:stretch>
              <a:fillRect l="0" t="0" r="0" b="0"/>
            </a:stretch>
          </a:blipFill>
        </p:spPr>
      </p:sp>
      <p:sp>
        <p:nvSpPr>
          <p:cNvPr name="Freeform 14" id="14"/>
          <p:cNvSpPr/>
          <p:nvPr/>
        </p:nvSpPr>
        <p:spPr>
          <a:xfrm flipH="false" flipV="false" rot="0">
            <a:off x="13839351" y="6552090"/>
            <a:ext cx="3995674" cy="1079001"/>
          </a:xfrm>
          <a:custGeom>
            <a:avLst/>
            <a:gdLst/>
            <a:ahLst/>
            <a:cxnLst/>
            <a:rect r="r" b="b" t="t" l="l"/>
            <a:pathLst>
              <a:path h="1079001" w="3995674">
                <a:moveTo>
                  <a:pt x="0" y="0"/>
                </a:moveTo>
                <a:lnTo>
                  <a:pt x="3995674" y="0"/>
                </a:lnTo>
                <a:lnTo>
                  <a:pt x="3995674" y="1079001"/>
                </a:lnTo>
                <a:lnTo>
                  <a:pt x="0" y="1079001"/>
                </a:lnTo>
                <a:lnTo>
                  <a:pt x="0" y="0"/>
                </a:lnTo>
                <a:close/>
              </a:path>
            </a:pathLst>
          </a:custGeom>
          <a:blipFill>
            <a:blip r:embed="rId14"/>
            <a:stretch>
              <a:fillRect l="0" t="0" r="0" b="0"/>
            </a:stretch>
          </a:blipFill>
        </p:spPr>
      </p:sp>
      <p:sp>
        <p:nvSpPr>
          <p:cNvPr name="Freeform 15" id="15"/>
          <p:cNvSpPr/>
          <p:nvPr/>
        </p:nvSpPr>
        <p:spPr>
          <a:xfrm flipH="false" flipV="false" rot="0">
            <a:off x="15191617" y="4717880"/>
            <a:ext cx="2700558" cy="1452832"/>
          </a:xfrm>
          <a:custGeom>
            <a:avLst/>
            <a:gdLst/>
            <a:ahLst/>
            <a:cxnLst/>
            <a:rect r="r" b="b" t="t" l="l"/>
            <a:pathLst>
              <a:path h="1452832" w="2700558">
                <a:moveTo>
                  <a:pt x="0" y="0"/>
                </a:moveTo>
                <a:lnTo>
                  <a:pt x="2700558" y="0"/>
                </a:lnTo>
                <a:lnTo>
                  <a:pt x="2700558" y="1452832"/>
                </a:lnTo>
                <a:lnTo>
                  <a:pt x="0" y="1452832"/>
                </a:lnTo>
                <a:lnTo>
                  <a:pt x="0" y="0"/>
                </a:lnTo>
                <a:close/>
              </a:path>
            </a:pathLst>
          </a:custGeom>
          <a:blipFill>
            <a:blip r:embed="rId15"/>
            <a:stretch>
              <a:fillRect l="0" t="0" r="0" b="0"/>
            </a:stretch>
          </a:blipFill>
        </p:spPr>
      </p:sp>
      <p:sp>
        <p:nvSpPr>
          <p:cNvPr name="Freeform 16" id="16"/>
          <p:cNvSpPr/>
          <p:nvPr/>
        </p:nvSpPr>
        <p:spPr>
          <a:xfrm flipH="false" flipV="false" rot="0">
            <a:off x="8028639" y="6364961"/>
            <a:ext cx="1653833" cy="1653833"/>
          </a:xfrm>
          <a:custGeom>
            <a:avLst/>
            <a:gdLst/>
            <a:ahLst/>
            <a:cxnLst/>
            <a:rect r="r" b="b" t="t" l="l"/>
            <a:pathLst>
              <a:path h="1653833" w="1653833">
                <a:moveTo>
                  <a:pt x="0" y="0"/>
                </a:moveTo>
                <a:lnTo>
                  <a:pt x="1653832" y="0"/>
                </a:lnTo>
                <a:lnTo>
                  <a:pt x="1653832" y="1653832"/>
                </a:lnTo>
                <a:lnTo>
                  <a:pt x="0" y="1653832"/>
                </a:lnTo>
                <a:lnTo>
                  <a:pt x="0" y="0"/>
                </a:lnTo>
                <a:close/>
              </a:path>
            </a:pathLst>
          </a:custGeom>
          <a:blipFill>
            <a:blip r:embed="rId16"/>
            <a:stretch>
              <a:fillRect l="0" t="0" r="0" b="0"/>
            </a:stretch>
          </a:blipFill>
        </p:spPr>
      </p:sp>
      <p:sp>
        <p:nvSpPr>
          <p:cNvPr name="Freeform 17" id="17"/>
          <p:cNvSpPr/>
          <p:nvPr/>
        </p:nvSpPr>
        <p:spPr>
          <a:xfrm flipH="false" flipV="false" rot="0">
            <a:off x="10802697" y="6697642"/>
            <a:ext cx="1777247" cy="1034853"/>
          </a:xfrm>
          <a:custGeom>
            <a:avLst/>
            <a:gdLst/>
            <a:ahLst/>
            <a:cxnLst/>
            <a:rect r="r" b="b" t="t" l="l"/>
            <a:pathLst>
              <a:path h="1034853" w="1777247">
                <a:moveTo>
                  <a:pt x="0" y="0"/>
                </a:moveTo>
                <a:lnTo>
                  <a:pt x="1777247" y="0"/>
                </a:lnTo>
                <a:lnTo>
                  <a:pt x="1777247" y="1034853"/>
                </a:lnTo>
                <a:lnTo>
                  <a:pt x="0" y="1034853"/>
                </a:lnTo>
                <a:lnTo>
                  <a:pt x="0" y="0"/>
                </a:lnTo>
                <a:close/>
              </a:path>
            </a:pathLst>
          </a:custGeom>
          <a:blipFill>
            <a:blip r:embed="rId17"/>
            <a:stretch>
              <a:fillRect l="0" t="0" r="0" b="0"/>
            </a:stretch>
          </a:blipFill>
        </p:spPr>
      </p:sp>
      <p:sp>
        <p:nvSpPr>
          <p:cNvPr name="Freeform 18" id="18"/>
          <p:cNvSpPr/>
          <p:nvPr/>
        </p:nvSpPr>
        <p:spPr>
          <a:xfrm flipH="false" flipV="false" rot="0">
            <a:off x="11731957" y="2650477"/>
            <a:ext cx="1709524" cy="1570539"/>
          </a:xfrm>
          <a:custGeom>
            <a:avLst/>
            <a:gdLst/>
            <a:ahLst/>
            <a:cxnLst/>
            <a:rect r="r" b="b" t="t" l="l"/>
            <a:pathLst>
              <a:path h="1570539" w="1709524">
                <a:moveTo>
                  <a:pt x="0" y="0"/>
                </a:moveTo>
                <a:lnTo>
                  <a:pt x="1709524" y="0"/>
                </a:lnTo>
                <a:lnTo>
                  <a:pt x="1709524" y="1570538"/>
                </a:lnTo>
                <a:lnTo>
                  <a:pt x="0" y="1570538"/>
                </a:lnTo>
                <a:lnTo>
                  <a:pt x="0" y="0"/>
                </a:lnTo>
                <a:close/>
              </a:path>
            </a:pathLst>
          </a:custGeom>
          <a:blipFill>
            <a:blip r:embed="rId18"/>
            <a:stretch>
              <a:fillRect l="0" t="0" r="0" b="0"/>
            </a:stretch>
          </a:blipFill>
        </p:spPr>
      </p:sp>
      <p:sp>
        <p:nvSpPr>
          <p:cNvPr name="Freeform 19" id="19"/>
          <p:cNvSpPr/>
          <p:nvPr/>
        </p:nvSpPr>
        <p:spPr>
          <a:xfrm flipH="false" flipV="false" rot="0">
            <a:off x="7001928" y="2418117"/>
            <a:ext cx="4284144" cy="1744388"/>
          </a:xfrm>
          <a:custGeom>
            <a:avLst/>
            <a:gdLst/>
            <a:ahLst/>
            <a:cxnLst/>
            <a:rect r="r" b="b" t="t" l="l"/>
            <a:pathLst>
              <a:path h="1744388" w="4284144">
                <a:moveTo>
                  <a:pt x="0" y="0"/>
                </a:moveTo>
                <a:lnTo>
                  <a:pt x="4284144" y="0"/>
                </a:lnTo>
                <a:lnTo>
                  <a:pt x="4284144" y="1744387"/>
                </a:lnTo>
                <a:lnTo>
                  <a:pt x="0" y="1744387"/>
                </a:lnTo>
                <a:lnTo>
                  <a:pt x="0" y="0"/>
                </a:lnTo>
                <a:close/>
              </a:path>
            </a:pathLst>
          </a:custGeom>
          <a:blipFill>
            <a:blip r:embed="rId19"/>
            <a:stretch>
              <a:fillRect l="0" t="0" r="0" b="0"/>
            </a:stretch>
          </a:blipFill>
        </p:spPr>
      </p:sp>
      <p:sp>
        <p:nvSpPr>
          <p:cNvPr name="Freeform 20" id="20"/>
          <p:cNvSpPr/>
          <p:nvPr/>
        </p:nvSpPr>
        <p:spPr>
          <a:xfrm flipH="false" flipV="false" rot="0">
            <a:off x="4570418" y="2326021"/>
            <a:ext cx="1836484" cy="1836484"/>
          </a:xfrm>
          <a:custGeom>
            <a:avLst/>
            <a:gdLst/>
            <a:ahLst/>
            <a:cxnLst/>
            <a:rect r="r" b="b" t="t" l="l"/>
            <a:pathLst>
              <a:path h="1836484" w="1836484">
                <a:moveTo>
                  <a:pt x="0" y="0"/>
                </a:moveTo>
                <a:lnTo>
                  <a:pt x="1836484" y="0"/>
                </a:lnTo>
                <a:lnTo>
                  <a:pt x="1836484" y="1836483"/>
                </a:lnTo>
                <a:lnTo>
                  <a:pt x="0" y="1836483"/>
                </a:lnTo>
                <a:lnTo>
                  <a:pt x="0" y="0"/>
                </a:lnTo>
                <a:close/>
              </a:path>
            </a:pathLst>
          </a:custGeom>
          <a:blipFill>
            <a:blip r:embed="rId20"/>
            <a:stretch>
              <a:fillRect l="0" t="0" r="0" b="0"/>
            </a:stretch>
          </a:blipFill>
        </p:spPr>
      </p:sp>
      <p:sp>
        <p:nvSpPr>
          <p:cNvPr name="Freeform 21" id="21"/>
          <p:cNvSpPr/>
          <p:nvPr/>
        </p:nvSpPr>
        <p:spPr>
          <a:xfrm flipH="false" flipV="false" rot="0">
            <a:off x="883653" y="2463993"/>
            <a:ext cx="2756952" cy="1560539"/>
          </a:xfrm>
          <a:custGeom>
            <a:avLst/>
            <a:gdLst/>
            <a:ahLst/>
            <a:cxnLst/>
            <a:rect r="r" b="b" t="t" l="l"/>
            <a:pathLst>
              <a:path h="1560539" w="2756952">
                <a:moveTo>
                  <a:pt x="0" y="0"/>
                </a:moveTo>
                <a:lnTo>
                  <a:pt x="2756952" y="0"/>
                </a:lnTo>
                <a:lnTo>
                  <a:pt x="2756952" y="1560539"/>
                </a:lnTo>
                <a:lnTo>
                  <a:pt x="0" y="1560539"/>
                </a:lnTo>
                <a:lnTo>
                  <a:pt x="0" y="0"/>
                </a:lnTo>
                <a:close/>
              </a:path>
            </a:pathLst>
          </a:custGeom>
          <a:blipFill>
            <a:blip r:embed="rId21"/>
            <a:stretch>
              <a:fillRect l="0" t="0" r="0" b="0"/>
            </a:stretch>
          </a:blipFill>
        </p:spPr>
      </p:sp>
      <p:sp>
        <p:nvSpPr>
          <p:cNvPr name="TextBox 22" id="22"/>
          <p:cNvSpPr txBox="true"/>
          <p:nvPr/>
        </p:nvSpPr>
        <p:spPr>
          <a:xfrm rot="0">
            <a:off x="660904" y="539797"/>
            <a:ext cx="17425951" cy="987427"/>
          </a:xfrm>
          <a:prstGeom prst="rect">
            <a:avLst/>
          </a:prstGeom>
        </p:spPr>
        <p:txBody>
          <a:bodyPr anchor="t" rtlCol="false" tIns="0" lIns="0" bIns="0" rIns="0">
            <a:spAutoFit/>
          </a:bodyPr>
          <a:lstStyle/>
          <a:p>
            <a:pPr algn="l">
              <a:lnSpc>
                <a:spcPts val="8049"/>
              </a:lnSpc>
              <a:spcBef>
                <a:spcPct val="0"/>
              </a:spcBef>
            </a:pPr>
            <a:r>
              <a:rPr lang="en-US" b="true" sz="5749">
                <a:solidFill>
                  <a:srgbClr val="1EAD9F"/>
                </a:solidFill>
                <a:latin typeface="Open Sans Bold"/>
                <a:ea typeface="Open Sans Bold"/>
                <a:cs typeface="Open Sans Bold"/>
                <a:sym typeface="Open Sans Bold"/>
              </a:rPr>
              <a:t>NOS PARTENAIRES NOUS SUIVENT DEPUIS 2017</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20544" y="8870812"/>
            <a:ext cx="2845323" cy="774976"/>
          </a:xfrm>
          <a:custGeom>
            <a:avLst/>
            <a:gdLst/>
            <a:ahLst/>
            <a:cxnLst/>
            <a:rect r="r" b="b" t="t" l="l"/>
            <a:pathLst>
              <a:path h="774976" w="2845323">
                <a:moveTo>
                  <a:pt x="0" y="0"/>
                </a:moveTo>
                <a:lnTo>
                  <a:pt x="2845322" y="0"/>
                </a:lnTo>
                <a:lnTo>
                  <a:pt x="2845322" y="774976"/>
                </a:lnTo>
                <a:lnTo>
                  <a:pt x="0" y="774976"/>
                </a:lnTo>
                <a:lnTo>
                  <a:pt x="0" y="0"/>
                </a:lnTo>
                <a:close/>
              </a:path>
            </a:pathLst>
          </a:custGeom>
          <a:blipFill>
            <a:blip r:embed="rId2"/>
            <a:stretch>
              <a:fillRect l="0" t="0" r="0" b="0"/>
            </a:stretch>
          </a:blipFill>
        </p:spPr>
      </p:sp>
      <p:sp>
        <p:nvSpPr>
          <p:cNvPr name="Freeform 3" id="3"/>
          <p:cNvSpPr/>
          <p:nvPr/>
        </p:nvSpPr>
        <p:spPr>
          <a:xfrm flipH="false" flipV="false" rot="0">
            <a:off x="1527160" y="2275268"/>
            <a:ext cx="6502553" cy="6983032"/>
          </a:xfrm>
          <a:custGeom>
            <a:avLst/>
            <a:gdLst/>
            <a:ahLst/>
            <a:cxnLst/>
            <a:rect r="r" b="b" t="t" l="l"/>
            <a:pathLst>
              <a:path h="6983032" w="6502553">
                <a:moveTo>
                  <a:pt x="0" y="0"/>
                </a:moveTo>
                <a:lnTo>
                  <a:pt x="6502553" y="0"/>
                </a:lnTo>
                <a:lnTo>
                  <a:pt x="6502553" y="6983032"/>
                </a:lnTo>
                <a:lnTo>
                  <a:pt x="0" y="6983032"/>
                </a:lnTo>
                <a:lnTo>
                  <a:pt x="0" y="0"/>
                </a:lnTo>
                <a:close/>
              </a:path>
            </a:pathLst>
          </a:custGeom>
          <a:blipFill>
            <a:blip r:embed="rId3"/>
            <a:stretch>
              <a:fillRect l="0" t="0" r="-89957" b="-17851"/>
            </a:stretch>
          </a:blipFill>
        </p:spPr>
      </p:sp>
      <p:sp>
        <p:nvSpPr>
          <p:cNvPr name="TextBox 4" id="4"/>
          <p:cNvSpPr txBox="true"/>
          <p:nvPr/>
        </p:nvSpPr>
        <p:spPr>
          <a:xfrm rot="0">
            <a:off x="1028700" y="904875"/>
            <a:ext cx="15874264" cy="1086487"/>
          </a:xfrm>
          <a:prstGeom prst="rect">
            <a:avLst/>
          </a:prstGeom>
        </p:spPr>
        <p:txBody>
          <a:bodyPr anchor="t" rtlCol="false" tIns="0" lIns="0" bIns="0" rIns="0">
            <a:spAutoFit/>
          </a:bodyPr>
          <a:lstStyle/>
          <a:p>
            <a:pPr algn="l">
              <a:lnSpc>
                <a:spcPts val="8889"/>
              </a:lnSpc>
              <a:spcBef>
                <a:spcPct val="0"/>
              </a:spcBef>
            </a:pPr>
            <a:r>
              <a:rPr lang="en-US" b="true" sz="6349">
                <a:solidFill>
                  <a:srgbClr val="1EAD9F"/>
                </a:solidFill>
                <a:latin typeface="Open Sans Bold"/>
                <a:ea typeface="Open Sans Bold"/>
                <a:cs typeface="Open Sans Bold"/>
                <a:sym typeface="Open Sans Bold"/>
              </a:rPr>
              <a:t>Pourquoi maintenant?</a:t>
            </a:r>
          </a:p>
        </p:txBody>
      </p:sp>
      <p:sp>
        <p:nvSpPr>
          <p:cNvPr name="TextBox 5" id="5"/>
          <p:cNvSpPr txBox="true"/>
          <p:nvPr/>
        </p:nvSpPr>
        <p:spPr>
          <a:xfrm rot="0">
            <a:off x="8965832" y="3142963"/>
            <a:ext cx="8293468" cy="6028692"/>
          </a:xfrm>
          <a:prstGeom prst="rect">
            <a:avLst/>
          </a:prstGeom>
        </p:spPr>
        <p:txBody>
          <a:bodyPr anchor="t" rtlCol="false" tIns="0" lIns="0" bIns="0" rIns="0">
            <a:spAutoFit/>
          </a:bodyPr>
          <a:lstStyle/>
          <a:p>
            <a:pPr algn="ctr">
              <a:lnSpc>
                <a:spcPts val="6859"/>
              </a:lnSpc>
            </a:pPr>
            <a:r>
              <a:rPr lang="en-US" sz="4899">
                <a:solidFill>
                  <a:srgbClr val="000000"/>
                </a:solidFill>
                <a:latin typeface="Open Sans"/>
                <a:ea typeface="Open Sans"/>
                <a:cs typeface="Open Sans"/>
                <a:sym typeface="Open Sans"/>
              </a:rPr>
              <a:t>“La société est en profonde mutation. Les mondes économiques, politiques et institutionnels ne sont pas à la hauteur des multiples enjeux”</a:t>
            </a:r>
          </a:p>
          <a:p>
            <a:pPr algn="ctr">
              <a:lnSpc>
                <a:spcPts val="6859"/>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18067" y="3155269"/>
            <a:ext cx="5245361" cy="5245361"/>
          </a:xfrm>
          <a:custGeom>
            <a:avLst/>
            <a:gdLst/>
            <a:ahLst/>
            <a:cxnLst/>
            <a:rect r="r" b="b" t="t" l="l"/>
            <a:pathLst>
              <a:path h="5245361" w="5245361">
                <a:moveTo>
                  <a:pt x="0" y="0"/>
                </a:moveTo>
                <a:lnTo>
                  <a:pt x="5245361" y="0"/>
                </a:lnTo>
                <a:lnTo>
                  <a:pt x="5245361" y="5245362"/>
                </a:lnTo>
                <a:lnTo>
                  <a:pt x="0" y="5245362"/>
                </a:lnTo>
                <a:lnTo>
                  <a:pt x="0" y="0"/>
                </a:lnTo>
                <a:close/>
              </a:path>
            </a:pathLst>
          </a:custGeom>
          <a:blipFill>
            <a:blip r:embed="rId2"/>
            <a:stretch>
              <a:fillRect l="0" t="0" r="0" b="0"/>
            </a:stretch>
          </a:blipFill>
        </p:spPr>
      </p:sp>
      <p:sp>
        <p:nvSpPr>
          <p:cNvPr name="Freeform 3" id="3"/>
          <p:cNvSpPr/>
          <p:nvPr/>
        </p:nvSpPr>
        <p:spPr>
          <a:xfrm flipH="false" flipV="false" rot="0">
            <a:off x="9138328" y="3528047"/>
            <a:ext cx="8120972" cy="4872583"/>
          </a:xfrm>
          <a:custGeom>
            <a:avLst/>
            <a:gdLst/>
            <a:ahLst/>
            <a:cxnLst/>
            <a:rect r="r" b="b" t="t" l="l"/>
            <a:pathLst>
              <a:path h="4872583" w="8120972">
                <a:moveTo>
                  <a:pt x="0" y="0"/>
                </a:moveTo>
                <a:lnTo>
                  <a:pt x="8120972" y="0"/>
                </a:lnTo>
                <a:lnTo>
                  <a:pt x="8120972" y="4872584"/>
                </a:lnTo>
                <a:lnTo>
                  <a:pt x="0" y="4872584"/>
                </a:lnTo>
                <a:lnTo>
                  <a:pt x="0" y="0"/>
                </a:lnTo>
                <a:close/>
              </a:path>
            </a:pathLst>
          </a:custGeom>
          <a:blipFill>
            <a:blip r:embed="rId3"/>
            <a:stretch>
              <a:fillRect l="0" t="0" r="0" b="0"/>
            </a:stretch>
          </a:blipFill>
        </p:spPr>
      </p:sp>
      <p:sp>
        <p:nvSpPr>
          <p:cNvPr name="TextBox 4" id="4"/>
          <p:cNvSpPr txBox="true"/>
          <p:nvPr/>
        </p:nvSpPr>
        <p:spPr>
          <a:xfrm rot="0">
            <a:off x="660904" y="539797"/>
            <a:ext cx="17425951" cy="987427"/>
          </a:xfrm>
          <a:prstGeom prst="rect">
            <a:avLst/>
          </a:prstGeom>
        </p:spPr>
        <p:txBody>
          <a:bodyPr anchor="t" rtlCol="false" tIns="0" lIns="0" bIns="0" rIns="0">
            <a:spAutoFit/>
          </a:bodyPr>
          <a:lstStyle/>
          <a:p>
            <a:pPr algn="l">
              <a:lnSpc>
                <a:spcPts val="8049"/>
              </a:lnSpc>
              <a:spcBef>
                <a:spcPct val="0"/>
              </a:spcBef>
            </a:pPr>
            <a:r>
              <a:rPr lang="en-US" b="true" sz="5749">
                <a:solidFill>
                  <a:srgbClr val="1EAD9F"/>
                </a:solidFill>
                <a:latin typeface="Open Sans Bold"/>
                <a:ea typeface="Open Sans Bold"/>
                <a:cs typeface="Open Sans Bold"/>
                <a:sym typeface="Open Sans Bold"/>
              </a:rPr>
              <a:t>ILS NOUS SOUTIENNENT !</a:t>
            </a:r>
          </a:p>
        </p:txBody>
      </p:sp>
      <p:sp>
        <p:nvSpPr>
          <p:cNvPr name="Freeform 5" id="5"/>
          <p:cNvSpPr/>
          <p:nvPr/>
        </p:nvSpPr>
        <p:spPr>
          <a:xfrm flipH="false" flipV="false" rot="0">
            <a:off x="14413977" y="8870812"/>
            <a:ext cx="2845323" cy="774976"/>
          </a:xfrm>
          <a:custGeom>
            <a:avLst/>
            <a:gdLst/>
            <a:ahLst/>
            <a:cxnLst/>
            <a:rect r="r" b="b" t="t" l="l"/>
            <a:pathLst>
              <a:path h="774976" w="2845323">
                <a:moveTo>
                  <a:pt x="0" y="0"/>
                </a:moveTo>
                <a:lnTo>
                  <a:pt x="2845323" y="0"/>
                </a:lnTo>
                <a:lnTo>
                  <a:pt x="2845323" y="774976"/>
                </a:lnTo>
                <a:lnTo>
                  <a:pt x="0" y="774976"/>
                </a:lnTo>
                <a:lnTo>
                  <a:pt x="0" y="0"/>
                </a:lnTo>
                <a:close/>
              </a:path>
            </a:pathLst>
          </a:custGeom>
          <a:blipFill>
            <a:blip r:embed="rId4"/>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84706" y="-1164051"/>
            <a:ext cx="19095950" cy="12238880"/>
          </a:xfrm>
          <a:custGeom>
            <a:avLst/>
            <a:gdLst/>
            <a:ahLst/>
            <a:cxnLst/>
            <a:rect r="r" b="b" t="t" l="l"/>
            <a:pathLst>
              <a:path h="12238880" w="19095950">
                <a:moveTo>
                  <a:pt x="0" y="0"/>
                </a:moveTo>
                <a:lnTo>
                  <a:pt x="19095950" y="0"/>
                </a:lnTo>
                <a:lnTo>
                  <a:pt x="19095950" y="12238880"/>
                </a:lnTo>
                <a:lnTo>
                  <a:pt x="0" y="12238880"/>
                </a:lnTo>
                <a:lnTo>
                  <a:pt x="0" y="0"/>
                </a:lnTo>
                <a:close/>
              </a:path>
            </a:pathLst>
          </a:custGeom>
          <a:blipFill>
            <a:blip r:embed="rId2"/>
            <a:stretch>
              <a:fillRect l="0" t="-1976" r="0" b="-1976"/>
            </a:stretch>
          </a:blipFill>
        </p:spPr>
      </p:sp>
      <p:grpSp>
        <p:nvGrpSpPr>
          <p:cNvPr name="Group 3" id="3"/>
          <p:cNvGrpSpPr/>
          <p:nvPr/>
        </p:nvGrpSpPr>
        <p:grpSpPr>
          <a:xfrm rot="0">
            <a:off x="689830" y="1293646"/>
            <a:ext cx="7654070" cy="7699707"/>
            <a:chOff x="0" y="0"/>
            <a:chExt cx="2015887" cy="2027906"/>
          </a:xfrm>
        </p:grpSpPr>
        <p:sp>
          <p:nvSpPr>
            <p:cNvPr name="Freeform 4" id="4"/>
            <p:cNvSpPr/>
            <p:nvPr/>
          </p:nvSpPr>
          <p:spPr>
            <a:xfrm flipH="false" flipV="false" rot="0">
              <a:off x="0" y="0"/>
              <a:ext cx="2015887" cy="2027906"/>
            </a:xfrm>
            <a:custGeom>
              <a:avLst/>
              <a:gdLst/>
              <a:ahLst/>
              <a:cxnLst/>
              <a:rect r="r" b="b" t="t" l="l"/>
              <a:pathLst>
                <a:path h="2027906" w="2015887">
                  <a:moveTo>
                    <a:pt x="0" y="0"/>
                  </a:moveTo>
                  <a:lnTo>
                    <a:pt x="2015887" y="0"/>
                  </a:lnTo>
                  <a:lnTo>
                    <a:pt x="2015887" y="2027906"/>
                  </a:lnTo>
                  <a:lnTo>
                    <a:pt x="0" y="2027906"/>
                  </a:lnTo>
                  <a:close/>
                </a:path>
              </a:pathLst>
            </a:custGeom>
            <a:solidFill>
              <a:srgbClr val="FFFFFF">
                <a:alpha val="71765"/>
              </a:srgbClr>
            </a:solidFill>
          </p:spPr>
        </p:sp>
        <p:sp>
          <p:nvSpPr>
            <p:cNvPr name="TextBox 5" id="5"/>
            <p:cNvSpPr txBox="true"/>
            <p:nvPr/>
          </p:nvSpPr>
          <p:spPr>
            <a:xfrm>
              <a:off x="0" y="-38100"/>
              <a:ext cx="2015887" cy="2066006"/>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689830" y="2081823"/>
            <a:ext cx="7654070" cy="6496686"/>
          </a:xfrm>
          <a:prstGeom prst="rect">
            <a:avLst/>
          </a:prstGeom>
        </p:spPr>
        <p:txBody>
          <a:bodyPr anchor="t" rtlCol="false" tIns="0" lIns="0" bIns="0" rIns="0">
            <a:spAutoFit/>
          </a:bodyPr>
          <a:lstStyle/>
          <a:p>
            <a:pPr algn="ctr">
              <a:lnSpc>
                <a:spcPts val="5739"/>
              </a:lnSpc>
            </a:pPr>
            <a:r>
              <a:rPr lang="en-US" sz="4099" b="true">
                <a:solidFill>
                  <a:srgbClr val="008D80"/>
                </a:solidFill>
                <a:latin typeface="Comfortaa Bold"/>
                <a:ea typeface="Comfortaa Bold"/>
                <a:cs typeface="Comfortaa Bold"/>
                <a:sym typeface="Comfortaa Bold"/>
              </a:rPr>
              <a:t>« Lorsque un système complexe est loin de l’équilibre, de petites îles de cohérence au sein d’une mer de chaos ont la capacité de faire basculer l’ensemble du système vers un ordre supérieur. »</a:t>
            </a:r>
          </a:p>
          <a:p>
            <a:pPr algn="ctr">
              <a:lnSpc>
                <a:spcPts val="5739"/>
              </a:lnSpc>
            </a:pPr>
            <a:r>
              <a:rPr lang="en-US" sz="4099" b="true">
                <a:solidFill>
                  <a:srgbClr val="008D80"/>
                </a:solidFill>
                <a:latin typeface="Comfortaa Bold"/>
                <a:ea typeface="Comfortaa Bold"/>
                <a:cs typeface="Comfortaa Bold"/>
                <a:sym typeface="Comfortaa Bold"/>
              </a:rPr>
              <a:t>Ilya Progogine</a:t>
            </a:r>
          </a:p>
        </p:txBody>
      </p:sp>
      <p:grpSp>
        <p:nvGrpSpPr>
          <p:cNvPr name="Group 7" id="7"/>
          <p:cNvGrpSpPr/>
          <p:nvPr/>
        </p:nvGrpSpPr>
        <p:grpSpPr>
          <a:xfrm rot="0">
            <a:off x="13223864" y="8700324"/>
            <a:ext cx="5064136" cy="1115951"/>
            <a:chOff x="0" y="0"/>
            <a:chExt cx="1333764" cy="293913"/>
          </a:xfrm>
        </p:grpSpPr>
        <p:sp>
          <p:nvSpPr>
            <p:cNvPr name="Freeform 8" id="8"/>
            <p:cNvSpPr/>
            <p:nvPr/>
          </p:nvSpPr>
          <p:spPr>
            <a:xfrm flipH="false" flipV="false" rot="0">
              <a:off x="0" y="0"/>
              <a:ext cx="1333764" cy="293913"/>
            </a:xfrm>
            <a:custGeom>
              <a:avLst/>
              <a:gdLst/>
              <a:ahLst/>
              <a:cxnLst/>
              <a:rect r="r" b="b" t="t" l="l"/>
              <a:pathLst>
                <a:path h="293913" w="1333764">
                  <a:moveTo>
                    <a:pt x="0" y="0"/>
                  </a:moveTo>
                  <a:lnTo>
                    <a:pt x="1333764" y="0"/>
                  </a:lnTo>
                  <a:lnTo>
                    <a:pt x="1333764" y="293913"/>
                  </a:lnTo>
                  <a:lnTo>
                    <a:pt x="0" y="293913"/>
                  </a:lnTo>
                  <a:close/>
                </a:path>
              </a:pathLst>
            </a:custGeom>
            <a:solidFill>
              <a:srgbClr val="FFFFFF">
                <a:alpha val="71765"/>
              </a:srgbClr>
            </a:solidFill>
          </p:spPr>
        </p:sp>
        <p:sp>
          <p:nvSpPr>
            <p:cNvPr name="TextBox 9" id="9"/>
            <p:cNvSpPr txBox="true"/>
            <p:nvPr/>
          </p:nvSpPr>
          <p:spPr>
            <a:xfrm>
              <a:off x="0" y="-38100"/>
              <a:ext cx="1333764" cy="332013"/>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4413977" y="8870812"/>
            <a:ext cx="2845323" cy="774976"/>
          </a:xfrm>
          <a:custGeom>
            <a:avLst/>
            <a:gdLst/>
            <a:ahLst/>
            <a:cxnLst/>
            <a:rect r="r" b="b" t="t" l="l"/>
            <a:pathLst>
              <a:path h="774976" w="2845323">
                <a:moveTo>
                  <a:pt x="0" y="0"/>
                </a:moveTo>
                <a:lnTo>
                  <a:pt x="2845323" y="0"/>
                </a:lnTo>
                <a:lnTo>
                  <a:pt x="2845323" y="774976"/>
                </a:lnTo>
                <a:lnTo>
                  <a:pt x="0" y="774976"/>
                </a:lnTo>
                <a:lnTo>
                  <a:pt x="0" y="0"/>
                </a:lnTo>
                <a:close/>
              </a:path>
            </a:pathLst>
          </a:custGeom>
          <a:blipFill>
            <a:blip r:embed="rId3"/>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413977" y="8870812"/>
            <a:ext cx="2845323" cy="774976"/>
          </a:xfrm>
          <a:custGeom>
            <a:avLst/>
            <a:gdLst/>
            <a:ahLst/>
            <a:cxnLst/>
            <a:rect r="r" b="b" t="t" l="l"/>
            <a:pathLst>
              <a:path h="774976" w="2845323">
                <a:moveTo>
                  <a:pt x="0" y="0"/>
                </a:moveTo>
                <a:lnTo>
                  <a:pt x="2845323" y="0"/>
                </a:lnTo>
                <a:lnTo>
                  <a:pt x="2845323" y="774976"/>
                </a:lnTo>
                <a:lnTo>
                  <a:pt x="0" y="774976"/>
                </a:lnTo>
                <a:lnTo>
                  <a:pt x="0" y="0"/>
                </a:lnTo>
                <a:close/>
              </a:path>
            </a:pathLst>
          </a:custGeom>
          <a:blipFill>
            <a:blip r:embed="rId2"/>
            <a:stretch>
              <a:fillRect l="0" t="0" r="0" b="0"/>
            </a:stretch>
          </a:blipFill>
        </p:spPr>
      </p:sp>
      <p:sp>
        <p:nvSpPr>
          <p:cNvPr name="TextBox 3" id="3"/>
          <p:cNvSpPr txBox="true"/>
          <p:nvPr/>
        </p:nvSpPr>
        <p:spPr>
          <a:xfrm rot="0">
            <a:off x="1208053" y="4835536"/>
            <a:ext cx="17259300" cy="5987823"/>
          </a:xfrm>
          <a:prstGeom prst="rect">
            <a:avLst/>
          </a:prstGeom>
        </p:spPr>
        <p:txBody>
          <a:bodyPr anchor="t" rtlCol="false" tIns="0" lIns="0" bIns="0" rIns="0">
            <a:spAutoFit/>
          </a:bodyPr>
          <a:lstStyle/>
          <a:p>
            <a:pPr algn="l">
              <a:lnSpc>
                <a:spcPts val="5962"/>
              </a:lnSpc>
            </a:pPr>
            <a:r>
              <a:rPr lang="en-US" sz="4258" b="true">
                <a:solidFill>
                  <a:srgbClr val="000000"/>
                </a:solidFill>
                <a:latin typeface="Open Sans Bold"/>
                <a:ea typeface="Open Sans Bold"/>
                <a:cs typeface="Open Sans Bold"/>
                <a:sym typeface="Open Sans Bold"/>
              </a:rPr>
              <a:t>Michel de Kemmeter :</a:t>
            </a:r>
            <a:r>
              <a:rPr lang="en-US" sz="4258">
                <a:solidFill>
                  <a:srgbClr val="000000"/>
                </a:solidFill>
                <a:latin typeface="Open Sans"/>
                <a:ea typeface="Open Sans"/>
                <a:cs typeface="Open Sans"/>
                <a:sym typeface="Open Sans"/>
              </a:rPr>
              <a:t> michel@clubofbrussels.org  </a:t>
            </a:r>
          </a:p>
          <a:p>
            <a:pPr algn="l">
              <a:lnSpc>
                <a:spcPts val="5962"/>
              </a:lnSpc>
            </a:pPr>
            <a:r>
              <a:rPr lang="en-US" sz="4258" b="true">
                <a:solidFill>
                  <a:srgbClr val="000000"/>
                </a:solidFill>
                <a:latin typeface="Open Sans Bold"/>
                <a:ea typeface="Open Sans Bold"/>
                <a:cs typeface="Open Sans Bold"/>
                <a:sym typeface="Open Sans Bold"/>
              </a:rPr>
              <a:t>Facilitatrice Extrapreneurs: </a:t>
            </a:r>
            <a:r>
              <a:rPr lang="en-US" sz="4258">
                <a:solidFill>
                  <a:srgbClr val="000000"/>
                </a:solidFill>
                <a:latin typeface="Open Sans"/>
                <a:ea typeface="Open Sans"/>
                <a:cs typeface="Open Sans"/>
                <a:sym typeface="Open Sans"/>
              </a:rPr>
              <a:t>Orianne.corman@clubofbrussels.org</a:t>
            </a:r>
          </a:p>
          <a:p>
            <a:pPr algn="l">
              <a:lnSpc>
                <a:spcPts val="5962"/>
              </a:lnSpc>
            </a:pPr>
          </a:p>
          <a:p>
            <a:pPr algn="l">
              <a:lnSpc>
                <a:spcPts val="5962"/>
              </a:lnSpc>
            </a:pPr>
            <a:r>
              <a:rPr lang="en-US" sz="4258">
                <a:solidFill>
                  <a:srgbClr val="000000"/>
                </a:solidFill>
                <a:latin typeface="Open Sans"/>
                <a:ea typeface="Open Sans"/>
                <a:cs typeface="Open Sans"/>
                <a:sym typeface="Open Sans"/>
              </a:rPr>
              <a:t>https://www.kairosmultisolutions.org</a:t>
            </a:r>
          </a:p>
          <a:p>
            <a:pPr algn="l">
              <a:lnSpc>
                <a:spcPts val="5962"/>
              </a:lnSpc>
            </a:pPr>
          </a:p>
          <a:p>
            <a:pPr algn="l">
              <a:lnSpc>
                <a:spcPts val="5962"/>
              </a:lnSpc>
            </a:pPr>
          </a:p>
          <a:p>
            <a:pPr algn="l">
              <a:lnSpc>
                <a:spcPts val="5962"/>
              </a:lnSpc>
            </a:pPr>
          </a:p>
          <a:p>
            <a:pPr algn="l">
              <a:lnSpc>
                <a:spcPts val="5962"/>
              </a:lnSpc>
              <a:spcBef>
                <a:spcPct val="0"/>
              </a:spcBef>
            </a:pPr>
          </a:p>
        </p:txBody>
      </p:sp>
      <p:grpSp>
        <p:nvGrpSpPr>
          <p:cNvPr name="Group 4" id="4"/>
          <p:cNvGrpSpPr/>
          <p:nvPr/>
        </p:nvGrpSpPr>
        <p:grpSpPr>
          <a:xfrm rot="0">
            <a:off x="759578" y="676701"/>
            <a:ext cx="8384422" cy="2898216"/>
            <a:chOff x="0" y="0"/>
            <a:chExt cx="11179230" cy="3864288"/>
          </a:xfrm>
        </p:grpSpPr>
        <p:sp>
          <p:nvSpPr>
            <p:cNvPr name="TextBox 5" id="5"/>
            <p:cNvSpPr txBox="true"/>
            <p:nvPr/>
          </p:nvSpPr>
          <p:spPr>
            <a:xfrm rot="0">
              <a:off x="161667" y="-9525"/>
              <a:ext cx="10356836" cy="1812925"/>
            </a:xfrm>
            <a:prstGeom prst="rect">
              <a:avLst/>
            </a:prstGeom>
          </p:spPr>
          <p:txBody>
            <a:bodyPr anchor="t" rtlCol="false" tIns="0" lIns="0" bIns="0" rIns="0">
              <a:spAutoFit/>
            </a:bodyPr>
            <a:lstStyle/>
            <a:p>
              <a:pPr algn="l">
                <a:lnSpc>
                  <a:spcPts val="10665"/>
                </a:lnSpc>
              </a:pPr>
              <a:r>
                <a:rPr lang="en-US" sz="8887">
                  <a:solidFill>
                    <a:srgbClr val="000000"/>
                  </a:solidFill>
                  <a:latin typeface="Comfortaa"/>
                  <a:ea typeface="Comfortaa"/>
                  <a:cs typeface="Comfortaa"/>
                  <a:sym typeface="Comfortaa"/>
                </a:rPr>
                <a:t>Contact:</a:t>
              </a:r>
            </a:p>
          </p:txBody>
        </p:sp>
        <p:sp>
          <p:nvSpPr>
            <p:cNvPr name="TextBox 6" id="6"/>
            <p:cNvSpPr txBox="true"/>
            <p:nvPr/>
          </p:nvSpPr>
          <p:spPr>
            <a:xfrm rot="0">
              <a:off x="161667" y="2703564"/>
              <a:ext cx="10356836" cy="1160724"/>
            </a:xfrm>
            <a:prstGeom prst="rect">
              <a:avLst/>
            </a:prstGeom>
          </p:spPr>
          <p:txBody>
            <a:bodyPr anchor="t" rtlCol="false" tIns="0" lIns="0" bIns="0" rIns="0">
              <a:spAutoFit/>
            </a:bodyPr>
            <a:lstStyle/>
            <a:p>
              <a:pPr algn="l">
                <a:lnSpc>
                  <a:spcPts val="3514"/>
                </a:lnSpc>
              </a:pPr>
              <a:r>
                <a:rPr lang="en-US" sz="2703">
                  <a:solidFill>
                    <a:srgbClr val="000000"/>
                  </a:solidFill>
                  <a:latin typeface="Comfortaa"/>
                  <a:ea typeface="Comfortaa"/>
                  <a:cs typeface="Comfortaa"/>
                  <a:sym typeface="Comfortaa"/>
                </a:rPr>
                <a:t>hello@clubofbrussels.org </a:t>
              </a:r>
            </a:p>
            <a:p>
              <a:pPr algn="l" marL="0" indent="0" lvl="0">
                <a:lnSpc>
                  <a:spcPts val="3514"/>
                </a:lnSpc>
              </a:pPr>
              <a:r>
                <a:rPr lang="en-US" sz="2703">
                  <a:solidFill>
                    <a:srgbClr val="000000"/>
                  </a:solidFill>
                  <a:latin typeface="Comfortaa"/>
                  <a:ea typeface="Comfortaa"/>
                  <a:cs typeface="Comfortaa"/>
                  <a:sym typeface="Comfortaa"/>
                </a:rPr>
                <a:t>+32 475 266 555</a:t>
              </a:r>
            </a:p>
          </p:txBody>
        </p:sp>
        <p:sp>
          <p:nvSpPr>
            <p:cNvPr name="AutoShape 7" id="7"/>
            <p:cNvSpPr/>
            <p:nvPr/>
          </p:nvSpPr>
          <p:spPr>
            <a:xfrm>
              <a:off x="0" y="2224453"/>
              <a:ext cx="11179230" cy="0"/>
            </a:xfrm>
            <a:prstGeom prst="line">
              <a:avLst/>
            </a:prstGeom>
            <a:ln cap="flat" w="139700">
              <a:solidFill>
                <a:srgbClr val="000000"/>
              </a:solidFill>
              <a:prstDash val="solid"/>
              <a:headEnd type="none" len="sm" w="sm"/>
              <a:tailEnd type="none" len="sm" w="sm"/>
            </a:ln>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99666" y="466600"/>
            <a:ext cx="16387358" cy="9353800"/>
          </a:xfrm>
          <a:custGeom>
            <a:avLst/>
            <a:gdLst/>
            <a:ahLst/>
            <a:cxnLst/>
            <a:rect r="r" b="b" t="t" l="l"/>
            <a:pathLst>
              <a:path h="9353800" w="16387358">
                <a:moveTo>
                  <a:pt x="0" y="0"/>
                </a:moveTo>
                <a:lnTo>
                  <a:pt x="16387358" y="0"/>
                </a:lnTo>
                <a:lnTo>
                  <a:pt x="16387358" y="9353800"/>
                </a:lnTo>
                <a:lnTo>
                  <a:pt x="0" y="9353800"/>
                </a:lnTo>
                <a:lnTo>
                  <a:pt x="0" y="0"/>
                </a:lnTo>
                <a:close/>
              </a:path>
            </a:pathLst>
          </a:custGeom>
          <a:blipFill>
            <a:blip r:embed="rId2"/>
            <a:stretch>
              <a:fillRect l="0" t="-8361" r="0" b="-8361"/>
            </a:stretch>
          </a:blipFill>
        </p:spPr>
      </p:sp>
      <p:grpSp>
        <p:nvGrpSpPr>
          <p:cNvPr name="Group 3" id="3"/>
          <p:cNvGrpSpPr/>
          <p:nvPr/>
        </p:nvGrpSpPr>
        <p:grpSpPr>
          <a:xfrm rot="0">
            <a:off x="2698844" y="847104"/>
            <a:ext cx="13891947" cy="5748648"/>
            <a:chOff x="0" y="0"/>
            <a:chExt cx="3658784" cy="1514047"/>
          </a:xfrm>
        </p:grpSpPr>
        <p:sp>
          <p:nvSpPr>
            <p:cNvPr name="Freeform 4" id="4"/>
            <p:cNvSpPr/>
            <p:nvPr/>
          </p:nvSpPr>
          <p:spPr>
            <a:xfrm flipH="false" flipV="false" rot="0">
              <a:off x="0" y="0"/>
              <a:ext cx="3658784" cy="1514047"/>
            </a:xfrm>
            <a:custGeom>
              <a:avLst/>
              <a:gdLst/>
              <a:ahLst/>
              <a:cxnLst/>
              <a:rect r="r" b="b" t="t" l="l"/>
              <a:pathLst>
                <a:path h="1514047" w="3658784">
                  <a:moveTo>
                    <a:pt x="0" y="0"/>
                  </a:moveTo>
                  <a:lnTo>
                    <a:pt x="3658784" y="0"/>
                  </a:lnTo>
                  <a:lnTo>
                    <a:pt x="3658784" y="1514047"/>
                  </a:lnTo>
                  <a:lnTo>
                    <a:pt x="0" y="1514047"/>
                  </a:lnTo>
                  <a:close/>
                </a:path>
              </a:pathLst>
            </a:custGeom>
            <a:solidFill>
              <a:srgbClr val="1EAD9F">
                <a:alpha val="71765"/>
              </a:srgbClr>
            </a:solidFill>
          </p:spPr>
        </p:sp>
        <p:sp>
          <p:nvSpPr>
            <p:cNvPr name="TextBox 5" id="5"/>
            <p:cNvSpPr txBox="true"/>
            <p:nvPr/>
          </p:nvSpPr>
          <p:spPr>
            <a:xfrm>
              <a:off x="0" y="-38100"/>
              <a:ext cx="3658784" cy="1552147"/>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3303968" y="1100248"/>
            <a:ext cx="12792308" cy="5376029"/>
          </a:xfrm>
          <a:prstGeom prst="rect">
            <a:avLst/>
          </a:prstGeom>
        </p:spPr>
        <p:txBody>
          <a:bodyPr anchor="t" rtlCol="false" tIns="0" lIns="0" bIns="0" rIns="0">
            <a:spAutoFit/>
          </a:bodyPr>
          <a:lstStyle/>
          <a:p>
            <a:pPr algn="just">
              <a:lnSpc>
                <a:spcPts val="6083"/>
              </a:lnSpc>
            </a:pPr>
            <a:r>
              <a:rPr lang="en-US" sz="4345" b="true">
                <a:solidFill>
                  <a:srgbClr val="FFFFFF"/>
                </a:solidFill>
                <a:latin typeface="Open Sans Bold"/>
                <a:ea typeface="Open Sans Bold"/>
                <a:cs typeface="Open Sans Bold"/>
                <a:sym typeface="Open Sans Bold"/>
              </a:rPr>
              <a:t>87 % des entrepreneurs sont confrontés à au moins un problème de santé mentale, comme la dépression, l’épuisement professionnel, l’anxiété, un mauvais équilibre entre vie professionnelle et vie privée ou des troubles du sommeil.</a:t>
            </a:r>
          </a:p>
          <a:p>
            <a:pPr algn="just">
              <a:lnSpc>
                <a:spcPts val="6083"/>
              </a:lnSpc>
            </a:pPr>
          </a:p>
        </p:txBody>
      </p:sp>
      <p:sp>
        <p:nvSpPr>
          <p:cNvPr name="TextBox 7" id="7"/>
          <p:cNvSpPr txBox="true"/>
          <p:nvPr/>
        </p:nvSpPr>
        <p:spPr>
          <a:xfrm rot="0">
            <a:off x="699666" y="9801350"/>
            <a:ext cx="16387358" cy="198120"/>
          </a:xfrm>
          <a:prstGeom prst="rect">
            <a:avLst/>
          </a:prstGeom>
        </p:spPr>
        <p:txBody>
          <a:bodyPr anchor="t" rtlCol="false" tIns="0" lIns="0" bIns="0" rIns="0">
            <a:spAutoFit/>
          </a:bodyPr>
          <a:lstStyle/>
          <a:p>
            <a:pPr algn="ctr">
              <a:lnSpc>
                <a:spcPts val="1679"/>
              </a:lnSpc>
            </a:pPr>
            <a:r>
              <a:rPr lang="en-US" sz="1200">
                <a:solidFill>
                  <a:srgbClr val="000000"/>
                </a:solidFill>
                <a:latin typeface="Open Sans"/>
                <a:ea typeface="Open Sans"/>
                <a:cs typeface="Open Sans"/>
                <a:sym typeface="Open Sans"/>
              </a:rPr>
              <a:t>Corps</a:t>
            </a:r>
          </a:p>
        </p:txBody>
      </p:sp>
      <p:sp>
        <p:nvSpPr>
          <p:cNvPr name="TextBox 8" id="8"/>
          <p:cNvSpPr txBox="true"/>
          <p:nvPr/>
        </p:nvSpPr>
        <p:spPr>
          <a:xfrm rot="0">
            <a:off x="3303968" y="5823528"/>
            <a:ext cx="13286822" cy="422276"/>
          </a:xfrm>
          <a:prstGeom prst="rect">
            <a:avLst/>
          </a:prstGeom>
        </p:spPr>
        <p:txBody>
          <a:bodyPr anchor="t" rtlCol="false" tIns="0" lIns="0" bIns="0" rIns="0">
            <a:spAutoFit/>
          </a:bodyPr>
          <a:lstStyle/>
          <a:p>
            <a:pPr algn="ctr">
              <a:lnSpc>
                <a:spcPts val="3499"/>
              </a:lnSpc>
            </a:pPr>
            <a:r>
              <a:rPr lang="en-US" sz="2499" b="true">
                <a:solidFill>
                  <a:srgbClr val="000000"/>
                </a:solidFill>
                <a:latin typeface="Open Sans Bold"/>
                <a:ea typeface="Open Sans Bold"/>
                <a:cs typeface="Open Sans Bold"/>
                <a:sym typeface="Open Sans Bold"/>
              </a:rPr>
              <a:t>(Etude 2024:  </a:t>
            </a:r>
            <a:r>
              <a:rPr lang="en-US" b="true" sz="2499" u="sng">
                <a:solidFill>
                  <a:srgbClr val="000000"/>
                </a:solidFill>
                <a:latin typeface="Open Sans Bold"/>
                <a:ea typeface="Open Sans Bold"/>
                <a:cs typeface="Open Sans Bold"/>
                <a:sym typeface="Open Sans Bold"/>
                <a:hlinkClick r:id="rId3" tooltip="https://founderreports.com/entrepreneur-mental-health-statistics/"/>
              </a:rPr>
              <a:t>https://founderreports.com/entrepreneur-mental-health-statistics/</a:t>
            </a:r>
          </a:p>
        </p:txBody>
      </p:sp>
      <p:sp>
        <p:nvSpPr>
          <p:cNvPr name="Freeform 9" id="9"/>
          <p:cNvSpPr/>
          <p:nvPr/>
        </p:nvSpPr>
        <p:spPr>
          <a:xfrm flipH="false" flipV="false" rot="0">
            <a:off x="15020544" y="8870812"/>
            <a:ext cx="2845323" cy="774976"/>
          </a:xfrm>
          <a:custGeom>
            <a:avLst/>
            <a:gdLst/>
            <a:ahLst/>
            <a:cxnLst/>
            <a:rect r="r" b="b" t="t" l="l"/>
            <a:pathLst>
              <a:path h="774976" w="2845323">
                <a:moveTo>
                  <a:pt x="0" y="0"/>
                </a:moveTo>
                <a:lnTo>
                  <a:pt x="2845322" y="0"/>
                </a:lnTo>
                <a:lnTo>
                  <a:pt x="2845322" y="774976"/>
                </a:lnTo>
                <a:lnTo>
                  <a:pt x="0" y="774976"/>
                </a:lnTo>
                <a:lnTo>
                  <a:pt x="0" y="0"/>
                </a:lnTo>
                <a:close/>
              </a:path>
            </a:pathLst>
          </a:custGeom>
          <a:blipFill>
            <a:blip r:embed="rId4"/>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028700"/>
            <a:ext cx="6784974" cy="8229600"/>
          </a:xfrm>
          <a:custGeom>
            <a:avLst/>
            <a:gdLst/>
            <a:ahLst/>
            <a:cxnLst/>
            <a:rect r="r" b="b" t="t" l="l"/>
            <a:pathLst>
              <a:path h="8229600" w="6784974">
                <a:moveTo>
                  <a:pt x="0" y="0"/>
                </a:moveTo>
                <a:lnTo>
                  <a:pt x="6784974" y="0"/>
                </a:lnTo>
                <a:lnTo>
                  <a:pt x="6784974" y="8229600"/>
                </a:lnTo>
                <a:lnTo>
                  <a:pt x="0" y="8229600"/>
                </a:lnTo>
                <a:lnTo>
                  <a:pt x="0" y="0"/>
                </a:lnTo>
                <a:close/>
              </a:path>
            </a:pathLst>
          </a:custGeom>
          <a:blipFill>
            <a:blip r:embed="rId2"/>
            <a:stretch>
              <a:fillRect l="-59932" t="0" r="-22118" b="0"/>
            </a:stretch>
          </a:blipFill>
        </p:spPr>
      </p:sp>
      <p:sp>
        <p:nvSpPr>
          <p:cNvPr name="TextBox 3" id="3"/>
          <p:cNvSpPr txBox="true"/>
          <p:nvPr/>
        </p:nvSpPr>
        <p:spPr>
          <a:xfrm rot="0">
            <a:off x="8965832" y="1739074"/>
            <a:ext cx="8293468" cy="5161917"/>
          </a:xfrm>
          <a:prstGeom prst="rect">
            <a:avLst/>
          </a:prstGeom>
        </p:spPr>
        <p:txBody>
          <a:bodyPr anchor="t" rtlCol="false" tIns="0" lIns="0" bIns="0" rIns="0">
            <a:spAutoFit/>
          </a:bodyPr>
          <a:lstStyle/>
          <a:p>
            <a:pPr algn="l">
              <a:lnSpc>
                <a:spcPts val="6859"/>
              </a:lnSpc>
            </a:pPr>
            <a:r>
              <a:rPr lang="en-US" sz="4899" b="true">
                <a:solidFill>
                  <a:srgbClr val="000000"/>
                </a:solidFill>
                <a:latin typeface="Open Sans Bold"/>
                <a:ea typeface="Open Sans Bold"/>
                <a:cs typeface="Open Sans Bold"/>
                <a:sym typeface="Open Sans Bold"/>
              </a:rPr>
              <a:t>3 CAUSES</a:t>
            </a:r>
          </a:p>
          <a:p>
            <a:pPr algn="l">
              <a:lnSpc>
                <a:spcPts val="6859"/>
              </a:lnSpc>
            </a:pPr>
          </a:p>
          <a:p>
            <a:pPr algn="l" marL="1057890" indent="-528945" lvl="1">
              <a:lnSpc>
                <a:spcPts val="6859"/>
              </a:lnSpc>
              <a:buFont typeface="Arial"/>
              <a:buChar char="•"/>
            </a:pPr>
            <a:r>
              <a:rPr lang="en-US" b="true" sz="4899">
                <a:solidFill>
                  <a:srgbClr val="000000"/>
                </a:solidFill>
                <a:latin typeface="Open Sans Bold"/>
                <a:ea typeface="Open Sans Bold"/>
                <a:cs typeface="Open Sans Bold"/>
                <a:sym typeface="Open Sans Bold"/>
              </a:rPr>
              <a:t>Solitude</a:t>
            </a:r>
          </a:p>
          <a:p>
            <a:pPr algn="l" marL="1057890" indent="-528945" lvl="1">
              <a:lnSpc>
                <a:spcPts val="6859"/>
              </a:lnSpc>
              <a:buFont typeface="Arial"/>
              <a:buChar char="•"/>
            </a:pPr>
            <a:r>
              <a:rPr lang="en-US" b="true" sz="4899">
                <a:solidFill>
                  <a:srgbClr val="008D80"/>
                </a:solidFill>
                <a:latin typeface="Open Sans Bold"/>
                <a:ea typeface="Open Sans Bold"/>
                <a:cs typeface="Open Sans Bold"/>
                <a:sym typeface="Open Sans Bold"/>
              </a:rPr>
              <a:t>Manque de solutions </a:t>
            </a:r>
            <a:r>
              <a:rPr lang="en-US" sz="4899">
                <a:solidFill>
                  <a:srgbClr val="000000"/>
                </a:solidFill>
                <a:latin typeface="Open Sans"/>
                <a:ea typeface="Open Sans"/>
                <a:cs typeface="Open Sans"/>
                <a:sym typeface="Open Sans"/>
              </a:rPr>
              <a:t>adaptées </a:t>
            </a:r>
          </a:p>
          <a:p>
            <a:pPr algn="l" marL="1057890" indent="-528945" lvl="1">
              <a:lnSpc>
                <a:spcPts val="6859"/>
              </a:lnSpc>
              <a:buFont typeface="Arial"/>
              <a:buChar char="•"/>
            </a:pPr>
            <a:r>
              <a:rPr lang="en-US" b="true" sz="4899">
                <a:solidFill>
                  <a:srgbClr val="000000"/>
                </a:solidFill>
                <a:latin typeface="Open Sans Bold"/>
                <a:ea typeface="Open Sans Bold"/>
                <a:cs typeface="Open Sans Bold"/>
                <a:sym typeface="Open Sans Bold"/>
              </a:rPr>
              <a:t>Insécurité financière</a:t>
            </a:r>
          </a:p>
        </p:txBody>
      </p:sp>
      <p:sp>
        <p:nvSpPr>
          <p:cNvPr name="Freeform 4" id="4"/>
          <p:cNvSpPr/>
          <p:nvPr/>
        </p:nvSpPr>
        <p:spPr>
          <a:xfrm flipH="false" flipV="false" rot="0">
            <a:off x="15020544" y="8870812"/>
            <a:ext cx="2845323" cy="774976"/>
          </a:xfrm>
          <a:custGeom>
            <a:avLst/>
            <a:gdLst/>
            <a:ahLst/>
            <a:cxnLst/>
            <a:rect r="r" b="b" t="t" l="l"/>
            <a:pathLst>
              <a:path h="774976" w="2845323">
                <a:moveTo>
                  <a:pt x="0" y="0"/>
                </a:moveTo>
                <a:lnTo>
                  <a:pt x="2845322" y="0"/>
                </a:lnTo>
                <a:lnTo>
                  <a:pt x="2845322" y="774976"/>
                </a:lnTo>
                <a:lnTo>
                  <a:pt x="0" y="774976"/>
                </a:lnTo>
                <a:lnTo>
                  <a:pt x="0" y="0"/>
                </a:lnTo>
                <a:close/>
              </a:path>
            </a:pathLst>
          </a:custGeom>
          <a:blipFill>
            <a:blip r:embed="rId3"/>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409266" y="1559381"/>
            <a:ext cx="7168238" cy="716823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6666" t="0" r="-16666" b="0"/>
              </a:stretch>
            </a:blipFill>
          </p:spPr>
        </p:sp>
      </p:grpSp>
      <p:sp>
        <p:nvSpPr>
          <p:cNvPr name="TextBox 4" id="4"/>
          <p:cNvSpPr txBox="true"/>
          <p:nvPr/>
        </p:nvSpPr>
        <p:spPr>
          <a:xfrm rot="0">
            <a:off x="1028700" y="904875"/>
            <a:ext cx="15874264" cy="1086487"/>
          </a:xfrm>
          <a:prstGeom prst="rect">
            <a:avLst/>
          </a:prstGeom>
        </p:spPr>
        <p:txBody>
          <a:bodyPr anchor="t" rtlCol="false" tIns="0" lIns="0" bIns="0" rIns="0">
            <a:spAutoFit/>
          </a:bodyPr>
          <a:lstStyle/>
          <a:p>
            <a:pPr algn="l">
              <a:lnSpc>
                <a:spcPts val="8889"/>
              </a:lnSpc>
              <a:spcBef>
                <a:spcPct val="0"/>
              </a:spcBef>
            </a:pPr>
            <a:r>
              <a:rPr lang="en-US" b="true" sz="6349">
                <a:solidFill>
                  <a:srgbClr val="1EAD9F"/>
                </a:solidFill>
                <a:latin typeface="Open Sans Bold"/>
                <a:ea typeface="Open Sans Bold"/>
                <a:cs typeface="Open Sans Bold"/>
                <a:sym typeface="Open Sans Bold"/>
              </a:rPr>
              <a:t>IMAGINEZ ....</a:t>
            </a:r>
          </a:p>
        </p:txBody>
      </p:sp>
      <p:sp>
        <p:nvSpPr>
          <p:cNvPr name="TextBox 5" id="5"/>
          <p:cNvSpPr txBox="true"/>
          <p:nvPr/>
        </p:nvSpPr>
        <p:spPr>
          <a:xfrm rot="0">
            <a:off x="1198135" y="3001026"/>
            <a:ext cx="9211131" cy="3853815"/>
          </a:xfrm>
          <a:prstGeom prst="rect">
            <a:avLst/>
          </a:prstGeom>
        </p:spPr>
        <p:txBody>
          <a:bodyPr anchor="t" rtlCol="false" tIns="0" lIns="0" bIns="0" rIns="0">
            <a:spAutoFit/>
          </a:bodyPr>
          <a:lstStyle/>
          <a:p>
            <a:pPr algn="l" marL="680085" indent="-340042" lvl="1">
              <a:lnSpc>
                <a:spcPts val="4409"/>
              </a:lnSpc>
              <a:buFont typeface="Arial"/>
              <a:buChar char="•"/>
            </a:pPr>
            <a:r>
              <a:rPr lang="en-US" sz="3150">
                <a:solidFill>
                  <a:srgbClr val="000000"/>
                </a:solidFill>
                <a:latin typeface="Open Sans"/>
                <a:ea typeface="Open Sans"/>
                <a:cs typeface="Open Sans"/>
                <a:sym typeface="Open Sans"/>
              </a:rPr>
              <a:t>Avoir une </a:t>
            </a:r>
            <a:r>
              <a:rPr lang="en-US" b="true" sz="3150">
                <a:solidFill>
                  <a:srgbClr val="000000"/>
                </a:solidFill>
                <a:latin typeface="Open Sans Bold"/>
                <a:ea typeface="Open Sans Bold"/>
                <a:cs typeface="Open Sans Bold"/>
                <a:sym typeface="Open Sans Bold"/>
              </a:rPr>
              <a:t>équipe à votre disposition</a:t>
            </a:r>
          </a:p>
          <a:p>
            <a:pPr algn="l" marL="680085" indent="-340042" lvl="1">
              <a:lnSpc>
                <a:spcPts val="4409"/>
              </a:lnSpc>
              <a:buFont typeface="Arial"/>
              <a:buChar char="•"/>
            </a:pPr>
            <a:r>
              <a:rPr lang="en-US" sz="3150">
                <a:solidFill>
                  <a:srgbClr val="000000"/>
                </a:solidFill>
                <a:latin typeface="Open Sans"/>
                <a:ea typeface="Open Sans"/>
                <a:cs typeface="Open Sans"/>
                <a:sym typeface="Open Sans"/>
              </a:rPr>
              <a:t>Faire</a:t>
            </a:r>
            <a:r>
              <a:rPr lang="en-US" b="true" sz="3150">
                <a:solidFill>
                  <a:srgbClr val="000000"/>
                </a:solidFill>
                <a:latin typeface="Open Sans Bold"/>
                <a:ea typeface="Open Sans Bold"/>
                <a:cs typeface="Open Sans Bold"/>
                <a:sym typeface="Open Sans Bold"/>
              </a:rPr>
              <a:t> partie d’un réseau</a:t>
            </a:r>
            <a:r>
              <a:rPr lang="en-US" sz="3150">
                <a:solidFill>
                  <a:srgbClr val="000000"/>
                </a:solidFill>
                <a:latin typeface="Open Sans"/>
                <a:ea typeface="Open Sans"/>
                <a:cs typeface="Open Sans"/>
                <a:sym typeface="Open Sans"/>
              </a:rPr>
              <a:t> qui partage vos valeurs, votre vision de la régénération</a:t>
            </a:r>
          </a:p>
          <a:p>
            <a:pPr algn="l" marL="680085" indent="-340042" lvl="1">
              <a:lnSpc>
                <a:spcPts val="4409"/>
              </a:lnSpc>
              <a:buFont typeface="Arial"/>
              <a:buChar char="•"/>
            </a:pPr>
            <a:r>
              <a:rPr lang="en-US" sz="3150">
                <a:solidFill>
                  <a:srgbClr val="000000"/>
                </a:solidFill>
                <a:latin typeface="Open Sans"/>
                <a:ea typeface="Open Sans"/>
                <a:cs typeface="Open Sans"/>
                <a:sym typeface="Open Sans"/>
              </a:rPr>
              <a:t>Avoir des </a:t>
            </a:r>
            <a:r>
              <a:rPr lang="en-US" b="true" sz="3150">
                <a:solidFill>
                  <a:srgbClr val="000000"/>
                </a:solidFill>
                <a:latin typeface="Open Sans Bold"/>
                <a:ea typeface="Open Sans Bold"/>
                <a:cs typeface="Open Sans Bold"/>
                <a:sym typeface="Open Sans Bold"/>
              </a:rPr>
              <a:t>outils systémiques</a:t>
            </a:r>
            <a:r>
              <a:rPr lang="en-US" sz="3150">
                <a:solidFill>
                  <a:srgbClr val="000000"/>
                </a:solidFill>
                <a:latin typeface="Open Sans"/>
                <a:ea typeface="Open Sans"/>
                <a:cs typeface="Open Sans"/>
                <a:sym typeface="Open Sans"/>
              </a:rPr>
              <a:t> adaptés au monde en mutation </a:t>
            </a:r>
          </a:p>
          <a:p>
            <a:pPr algn="l" marL="680085" indent="-340042" lvl="1">
              <a:lnSpc>
                <a:spcPts val="4409"/>
              </a:lnSpc>
              <a:buFont typeface="Arial"/>
              <a:buChar char="•"/>
            </a:pPr>
            <a:r>
              <a:rPr lang="en-US" sz="3150">
                <a:solidFill>
                  <a:srgbClr val="000000"/>
                </a:solidFill>
                <a:latin typeface="Open Sans"/>
                <a:ea typeface="Open Sans"/>
                <a:cs typeface="Open Sans"/>
                <a:sym typeface="Open Sans"/>
              </a:rPr>
              <a:t>Avoir une </a:t>
            </a:r>
            <a:r>
              <a:rPr lang="en-US" b="true" sz="3150">
                <a:solidFill>
                  <a:srgbClr val="000000"/>
                </a:solidFill>
                <a:latin typeface="Open Sans Bold"/>
                <a:ea typeface="Open Sans Bold"/>
                <a:cs typeface="Open Sans Bold"/>
                <a:sym typeface="Open Sans Bold"/>
              </a:rPr>
              <a:t>bibliothèque de solutions </a:t>
            </a:r>
            <a:r>
              <a:rPr lang="en-US" sz="3150">
                <a:solidFill>
                  <a:srgbClr val="000000"/>
                </a:solidFill>
                <a:latin typeface="Open Sans"/>
                <a:ea typeface="Open Sans"/>
                <a:cs typeface="Open Sans"/>
                <a:sym typeface="Open Sans"/>
              </a:rPr>
              <a:t>disponible 24h/24h </a:t>
            </a:r>
          </a:p>
        </p:txBody>
      </p:sp>
      <p:sp>
        <p:nvSpPr>
          <p:cNvPr name="Freeform 6" id="6"/>
          <p:cNvSpPr/>
          <p:nvPr/>
        </p:nvSpPr>
        <p:spPr>
          <a:xfrm flipH="false" flipV="false" rot="0">
            <a:off x="15020544" y="8870812"/>
            <a:ext cx="2845323" cy="774976"/>
          </a:xfrm>
          <a:custGeom>
            <a:avLst/>
            <a:gdLst/>
            <a:ahLst/>
            <a:cxnLst/>
            <a:rect r="r" b="b" t="t" l="l"/>
            <a:pathLst>
              <a:path h="774976" w="2845323">
                <a:moveTo>
                  <a:pt x="0" y="0"/>
                </a:moveTo>
                <a:lnTo>
                  <a:pt x="2845322" y="0"/>
                </a:lnTo>
                <a:lnTo>
                  <a:pt x="2845322" y="774976"/>
                </a:lnTo>
                <a:lnTo>
                  <a:pt x="0" y="774976"/>
                </a:lnTo>
                <a:lnTo>
                  <a:pt x="0" y="0"/>
                </a:lnTo>
                <a:close/>
              </a:path>
            </a:pathLst>
          </a:custGeom>
          <a:blipFill>
            <a:blip r:embed="rId3"/>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07265" y="0"/>
            <a:ext cx="20495265" cy="10320182"/>
          </a:xfrm>
          <a:custGeom>
            <a:avLst/>
            <a:gdLst/>
            <a:ahLst/>
            <a:cxnLst/>
            <a:rect r="r" b="b" t="t" l="l"/>
            <a:pathLst>
              <a:path h="10320182" w="20495265">
                <a:moveTo>
                  <a:pt x="0" y="0"/>
                </a:moveTo>
                <a:lnTo>
                  <a:pt x="20495265" y="0"/>
                </a:lnTo>
                <a:lnTo>
                  <a:pt x="20495265" y="10320182"/>
                </a:lnTo>
                <a:lnTo>
                  <a:pt x="0" y="10320182"/>
                </a:lnTo>
                <a:lnTo>
                  <a:pt x="0" y="0"/>
                </a:lnTo>
                <a:close/>
              </a:path>
            </a:pathLst>
          </a:custGeom>
          <a:blipFill>
            <a:blip r:embed="rId2"/>
            <a:stretch>
              <a:fillRect l="0" t="0" r="0" b="0"/>
            </a:stretch>
          </a:blipFill>
        </p:spPr>
      </p:sp>
      <p:grpSp>
        <p:nvGrpSpPr>
          <p:cNvPr name="Group 3" id="3"/>
          <p:cNvGrpSpPr/>
          <p:nvPr/>
        </p:nvGrpSpPr>
        <p:grpSpPr>
          <a:xfrm rot="0">
            <a:off x="1028700" y="6172200"/>
            <a:ext cx="13286822" cy="3086100"/>
            <a:chOff x="0" y="0"/>
            <a:chExt cx="3499410" cy="812800"/>
          </a:xfrm>
        </p:grpSpPr>
        <p:sp>
          <p:nvSpPr>
            <p:cNvPr name="Freeform 4" id="4"/>
            <p:cNvSpPr/>
            <p:nvPr/>
          </p:nvSpPr>
          <p:spPr>
            <a:xfrm flipH="false" flipV="false" rot="0">
              <a:off x="0" y="0"/>
              <a:ext cx="3499410" cy="812800"/>
            </a:xfrm>
            <a:custGeom>
              <a:avLst/>
              <a:gdLst/>
              <a:ahLst/>
              <a:cxnLst/>
              <a:rect r="r" b="b" t="t" l="l"/>
              <a:pathLst>
                <a:path h="812800" w="3499410">
                  <a:moveTo>
                    <a:pt x="0" y="0"/>
                  </a:moveTo>
                  <a:lnTo>
                    <a:pt x="3499410" y="0"/>
                  </a:lnTo>
                  <a:lnTo>
                    <a:pt x="3499410" y="812800"/>
                  </a:lnTo>
                  <a:lnTo>
                    <a:pt x="0" y="812800"/>
                  </a:lnTo>
                  <a:close/>
                </a:path>
              </a:pathLst>
            </a:custGeom>
            <a:solidFill>
              <a:srgbClr val="1EAD9F">
                <a:alpha val="71765"/>
              </a:srgbClr>
            </a:solidFill>
          </p:spPr>
        </p:sp>
        <p:sp>
          <p:nvSpPr>
            <p:cNvPr name="TextBox 5" id="5"/>
            <p:cNvSpPr txBox="true"/>
            <p:nvPr/>
          </p:nvSpPr>
          <p:spPr>
            <a:xfrm>
              <a:off x="0" y="-38100"/>
              <a:ext cx="3499410" cy="850900"/>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1275957" y="6243895"/>
            <a:ext cx="12792308" cy="2866509"/>
          </a:xfrm>
          <a:prstGeom prst="rect">
            <a:avLst/>
          </a:prstGeom>
        </p:spPr>
        <p:txBody>
          <a:bodyPr anchor="t" rtlCol="false" tIns="0" lIns="0" bIns="0" rIns="0">
            <a:spAutoFit/>
          </a:bodyPr>
          <a:lstStyle/>
          <a:p>
            <a:pPr algn="just">
              <a:lnSpc>
                <a:spcPts val="5943"/>
              </a:lnSpc>
            </a:pPr>
            <a:r>
              <a:rPr lang="en-US" sz="4245" b="true">
                <a:solidFill>
                  <a:srgbClr val="FFFFFF"/>
                </a:solidFill>
                <a:latin typeface="Open Sans Bold"/>
                <a:ea typeface="Open Sans Bold"/>
                <a:cs typeface="Open Sans Bold"/>
                <a:sym typeface="Open Sans Bold"/>
              </a:rPr>
              <a:t>Depuis 2017, </a:t>
            </a:r>
          </a:p>
          <a:p>
            <a:pPr algn="just">
              <a:lnSpc>
                <a:spcPts val="5663"/>
              </a:lnSpc>
            </a:pPr>
            <a:r>
              <a:rPr lang="en-US" sz="4045" b="true">
                <a:solidFill>
                  <a:srgbClr val="FFFFFF"/>
                </a:solidFill>
                <a:latin typeface="Open Sans Bold"/>
                <a:ea typeface="Open Sans Bold"/>
                <a:cs typeface="Open Sans Bold"/>
                <a:sym typeface="Open Sans Bold"/>
              </a:rPr>
              <a:t>+250 projets coachés dans 29 pays, </a:t>
            </a:r>
          </a:p>
          <a:p>
            <a:pPr algn="just">
              <a:lnSpc>
                <a:spcPts val="5663"/>
              </a:lnSpc>
            </a:pPr>
            <a:r>
              <a:rPr lang="en-US" sz="4045" b="true">
                <a:solidFill>
                  <a:srgbClr val="FFFFFF"/>
                </a:solidFill>
                <a:latin typeface="Open Sans Bold"/>
                <a:ea typeface="Open Sans Bold"/>
                <a:cs typeface="Open Sans Bold"/>
                <a:sym typeface="Open Sans Bold"/>
              </a:rPr>
              <a:t>4 continents, </a:t>
            </a:r>
          </a:p>
          <a:p>
            <a:pPr algn="just">
              <a:lnSpc>
                <a:spcPts val="5663"/>
              </a:lnSpc>
            </a:pPr>
            <a:r>
              <a:rPr lang="en-US" sz="4045" b="true">
                <a:solidFill>
                  <a:srgbClr val="FFFFFF"/>
                </a:solidFill>
                <a:latin typeface="Open Sans Bold"/>
                <a:ea typeface="Open Sans Bold"/>
                <a:cs typeface="Open Sans Bold"/>
                <a:sym typeface="Open Sans Bold"/>
              </a:rPr>
              <a:t>avec un taux de succès record (&gt;75%)</a:t>
            </a:r>
          </a:p>
        </p:txBody>
      </p:sp>
      <p:sp>
        <p:nvSpPr>
          <p:cNvPr name="Freeform 7" id="7"/>
          <p:cNvSpPr/>
          <p:nvPr/>
        </p:nvSpPr>
        <p:spPr>
          <a:xfrm flipH="false" flipV="false" rot="0">
            <a:off x="15020544" y="8870812"/>
            <a:ext cx="2845323" cy="774976"/>
          </a:xfrm>
          <a:custGeom>
            <a:avLst/>
            <a:gdLst/>
            <a:ahLst/>
            <a:cxnLst/>
            <a:rect r="r" b="b" t="t" l="l"/>
            <a:pathLst>
              <a:path h="774976" w="2845323">
                <a:moveTo>
                  <a:pt x="0" y="0"/>
                </a:moveTo>
                <a:lnTo>
                  <a:pt x="2845322" y="0"/>
                </a:lnTo>
                <a:lnTo>
                  <a:pt x="2845322" y="774976"/>
                </a:lnTo>
                <a:lnTo>
                  <a:pt x="0" y="774976"/>
                </a:lnTo>
                <a:lnTo>
                  <a:pt x="0" y="0"/>
                </a:lnTo>
                <a:close/>
              </a:path>
            </a:pathLst>
          </a:custGeom>
          <a:blipFill>
            <a:blip r:embed="rId3"/>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6552" y="0"/>
            <a:ext cx="20483100" cy="11234491"/>
          </a:xfrm>
          <a:custGeom>
            <a:avLst/>
            <a:gdLst/>
            <a:ahLst/>
            <a:cxnLst/>
            <a:rect r="r" b="b" t="t" l="l"/>
            <a:pathLst>
              <a:path h="11234491" w="20483100">
                <a:moveTo>
                  <a:pt x="0" y="0"/>
                </a:moveTo>
                <a:lnTo>
                  <a:pt x="20483100" y="0"/>
                </a:lnTo>
                <a:lnTo>
                  <a:pt x="20483100" y="11234491"/>
                </a:lnTo>
                <a:lnTo>
                  <a:pt x="0" y="11234491"/>
                </a:lnTo>
                <a:lnTo>
                  <a:pt x="0" y="0"/>
                </a:lnTo>
                <a:close/>
              </a:path>
            </a:pathLst>
          </a:custGeom>
          <a:blipFill>
            <a:blip r:embed="rId2"/>
            <a:stretch>
              <a:fillRect l="0" t="-18371" r="0" b="-18371"/>
            </a:stretch>
          </a:blipFill>
        </p:spPr>
      </p:sp>
      <p:grpSp>
        <p:nvGrpSpPr>
          <p:cNvPr name="Group 3" id="3"/>
          <p:cNvGrpSpPr/>
          <p:nvPr/>
        </p:nvGrpSpPr>
        <p:grpSpPr>
          <a:xfrm rot="0">
            <a:off x="1028700" y="4920244"/>
            <a:ext cx="15644385" cy="3950568"/>
            <a:chOff x="0" y="0"/>
            <a:chExt cx="4120332" cy="1040479"/>
          </a:xfrm>
        </p:grpSpPr>
        <p:sp>
          <p:nvSpPr>
            <p:cNvPr name="Freeform 4" id="4"/>
            <p:cNvSpPr/>
            <p:nvPr/>
          </p:nvSpPr>
          <p:spPr>
            <a:xfrm flipH="false" flipV="false" rot="0">
              <a:off x="0" y="0"/>
              <a:ext cx="4120332" cy="1040479"/>
            </a:xfrm>
            <a:custGeom>
              <a:avLst/>
              <a:gdLst/>
              <a:ahLst/>
              <a:cxnLst/>
              <a:rect r="r" b="b" t="t" l="l"/>
              <a:pathLst>
                <a:path h="1040479" w="4120332">
                  <a:moveTo>
                    <a:pt x="0" y="0"/>
                  </a:moveTo>
                  <a:lnTo>
                    <a:pt x="4120332" y="0"/>
                  </a:lnTo>
                  <a:lnTo>
                    <a:pt x="4120332" y="1040479"/>
                  </a:lnTo>
                  <a:lnTo>
                    <a:pt x="0" y="1040479"/>
                  </a:lnTo>
                  <a:close/>
                </a:path>
              </a:pathLst>
            </a:custGeom>
            <a:solidFill>
              <a:srgbClr val="1EAD9F">
                <a:alpha val="63922"/>
              </a:srgbClr>
            </a:solidFill>
          </p:spPr>
        </p:sp>
        <p:sp>
          <p:nvSpPr>
            <p:cNvPr name="TextBox 5" id="5"/>
            <p:cNvSpPr txBox="true"/>
            <p:nvPr/>
          </p:nvSpPr>
          <p:spPr>
            <a:xfrm>
              <a:off x="0" y="-38100"/>
              <a:ext cx="4120332" cy="1078579"/>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1321808" y="5067300"/>
            <a:ext cx="15644385" cy="4725036"/>
          </a:xfrm>
          <a:prstGeom prst="rect">
            <a:avLst/>
          </a:prstGeom>
        </p:spPr>
        <p:txBody>
          <a:bodyPr anchor="t" rtlCol="false" tIns="0" lIns="0" bIns="0" rIns="0">
            <a:spAutoFit/>
          </a:bodyPr>
          <a:lstStyle/>
          <a:p>
            <a:pPr algn="l">
              <a:lnSpc>
                <a:spcPts val="6299"/>
              </a:lnSpc>
            </a:pPr>
            <a:r>
              <a:rPr lang="en-US" sz="4499" b="true">
                <a:solidFill>
                  <a:srgbClr val="FFFFFF"/>
                </a:solidFill>
                <a:latin typeface="Open Sans Bold"/>
                <a:ea typeface="Open Sans Bold"/>
                <a:cs typeface="Open Sans Bold"/>
                <a:sym typeface="Open Sans Bold"/>
              </a:rPr>
              <a:t>Chaque participant se mobilise sur un projet, en équipe, pour se former aux modèles régénératifs, tout en démarrant une activité concrète, créatrice de multiples solutions aux enjeux, créant ainsi des revenus complémentaires.</a:t>
            </a:r>
          </a:p>
          <a:p>
            <a:pPr algn="ctr">
              <a:lnSpc>
                <a:spcPts val="3079"/>
              </a:lnSpc>
            </a:pPr>
          </a:p>
          <a:p>
            <a:pPr algn="ctr">
              <a:lnSpc>
                <a:spcPts val="3079"/>
              </a:lnSpc>
            </a:pPr>
          </a:p>
        </p:txBody>
      </p:sp>
      <p:sp>
        <p:nvSpPr>
          <p:cNvPr name="Freeform 7" id="7"/>
          <p:cNvSpPr/>
          <p:nvPr/>
        </p:nvSpPr>
        <p:spPr>
          <a:xfrm flipH="false" flipV="false" rot="0">
            <a:off x="15020544" y="8870812"/>
            <a:ext cx="2845323" cy="774976"/>
          </a:xfrm>
          <a:custGeom>
            <a:avLst/>
            <a:gdLst/>
            <a:ahLst/>
            <a:cxnLst/>
            <a:rect r="r" b="b" t="t" l="l"/>
            <a:pathLst>
              <a:path h="774976" w="2845323">
                <a:moveTo>
                  <a:pt x="0" y="0"/>
                </a:moveTo>
                <a:lnTo>
                  <a:pt x="2845322" y="0"/>
                </a:lnTo>
                <a:lnTo>
                  <a:pt x="2845322" y="774976"/>
                </a:lnTo>
                <a:lnTo>
                  <a:pt x="0" y="774976"/>
                </a:lnTo>
                <a:lnTo>
                  <a:pt x="0" y="0"/>
                </a:lnTo>
                <a:close/>
              </a:path>
            </a:pathLst>
          </a:custGeom>
          <a:blipFill>
            <a:blip r:embed="rId3"/>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EAD9F"/>
        </a:solidFill>
      </p:bgPr>
    </p:bg>
    <p:spTree>
      <p:nvGrpSpPr>
        <p:cNvPr id="1" name=""/>
        <p:cNvGrpSpPr/>
        <p:nvPr/>
      </p:nvGrpSpPr>
      <p:grpSpPr>
        <a:xfrm>
          <a:off x="0" y="0"/>
          <a:ext cx="0" cy="0"/>
          <a:chOff x="0" y="0"/>
          <a:chExt cx="0" cy="0"/>
        </a:xfrm>
      </p:grpSpPr>
      <p:sp>
        <p:nvSpPr>
          <p:cNvPr name="Freeform 2" id="2"/>
          <p:cNvSpPr/>
          <p:nvPr/>
        </p:nvSpPr>
        <p:spPr>
          <a:xfrm flipH="false" flipV="false" rot="0">
            <a:off x="-439722" y="-425995"/>
            <a:ext cx="19427958" cy="10712995"/>
          </a:xfrm>
          <a:custGeom>
            <a:avLst/>
            <a:gdLst/>
            <a:ahLst/>
            <a:cxnLst/>
            <a:rect r="r" b="b" t="t" l="l"/>
            <a:pathLst>
              <a:path h="10712995" w="19427958">
                <a:moveTo>
                  <a:pt x="0" y="0"/>
                </a:moveTo>
                <a:lnTo>
                  <a:pt x="19427958" y="0"/>
                </a:lnTo>
                <a:lnTo>
                  <a:pt x="19427958" y="10712995"/>
                </a:lnTo>
                <a:lnTo>
                  <a:pt x="0" y="10712995"/>
                </a:lnTo>
                <a:lnTo>
                  <a:pt x="0" y="0"/>
                </a:lnTo>
                <a:close/>
              </a:path>
            </a:pathLst>
          </a:custGeom>
          <a:blipFill>
            <a:blip r:embed="rId2"/>
            <a:stretch>
              <a:fillRect l="0" t="-6915" r="0" b="-13908"/>
            </a:stretch>
          </a:blipFill>
        </p:spPr>
      </p:sp>
      <p:grpSp>
        <p:nvGrpSpPr>
          <p:cNvPr name="Group 3" id="3"/>
          <p:cNvGrpSpPr/>
          <p:nvPr/>
        </p:nvGrpSpPr>
        <p:grpSpPr>
          <a:xfrm rot="0">
            <a:off x="496888" y="5291802"/>
            <a:ext cx="16720465" cy="4353986"/>
            <a:chOff x="0" y="0"/>
            <a:chExt cx="4403744" cy="1146729"/>
          </a:xfrm>
        </p:grpSpPr>
        <p:sp>
          <p:nvSpPr>
            <p:cNvPr name="Freeform 4" id="4"/>
            <p:cNvSpPr/>
            <p:nvPr/>
          </p:nvSpPr>
          <p:spPr>
            <a:xfrm flipH="false" flipV="false" rot="0">
              <a:off x="0" y="0"/>
              <a:ext cx="4403744" cy="1146729"/>
            </a:xfrm>
            <a:custGeom>
              <a:avLst/>
              <a:gdLst/>
              <a:ahLst/>
              <a:cxnLst/>
              <a:rect r="r" b="b" t="t" l="l"/>
              <a:pathLst>
                <a:path h="1146729" w="4403744">
                  <a:moveTo>
                    <a:pt x="0" y="0"/>
                  </a:moveTo>
                  <a:lnTo>
                    <a:pt x="4403744" y="0"/>
                  </a:lnTo>
                  <a:lnTo>
                    <a:pt x="4403744" y="1146729"/>
                  </a:lnTo>
                  <a:lnTo>
                    <a:pt x="0" y="1146729"/>
                  </a:lnTo>
                  <a:close/>
                </a:path>
              </a:pathLst>
            </a:custGeom>
            <a:solidFill>
              <a:srgbClr val="008D80">
                <a:alpha val="71765"/>
              </a:srgbClr>
            </a:solidFill>
          </p:spPr>
        </p:sp>
        <p:sp>
          <p:nvSpPr>
            <p:cNvPr name="TextBox 5" id="5"/>
            <p:cNvSpPr txBox="true"/>
            <p:nvPr/>
          </p:nvSpPr>
          <p:spPr>
            <a:xfrm>
              <a:off x="0" y="-38100"/>
              <a:ext cx="4403744" cy="1184829"/>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648056" y="5382834"/>
            <a:ext cx="16418130" cy="4623698"/>
          </a:xfrm>
          <a:prstGeom prst="rect">
            <a:avLst/>
          </a:prstGeom>
        </p:spPr>
        <p:txBody>
          <a:bodyPr anchor="t" rtlCol="false" tIns="0" lIns="0" bIns="0" rIns="0">
            <a:spAutoFit/>
          </a:bodyPr>
          <a:lstStyle/>
          <a:p>
            <a:pPr algn="just">
              <a:lnSpc>
                <a:spcPts val="6285"/>
              </a:lnSpc>
            </a:pPr>
            <a:r>
              <a:rPr lang="en-US" sz="4489" b="true">
                <a:solidFill>
                  <a:srgbClr val="FFFFFF"/>
                </a:solidFill>
                <a:latin typeface="Open Sans Bold"/>
                <a:ea typeface="Open Sans Bold"/>
                <a:cs typeface="Open Sans Bold"/>
                <a:sym typeface="Open Sans Bold"/>
              </a:rPr>
              <a:t>Partage des ressources, connaissances en ‘Open Source’.</a:t>
            </a:r>
          </a:p>
          <a:p>
            <a:pPr algn="just">
              <a:lnSpc>
                <a:spcPts val="6285"/>
              </a:lnSpc>
            </a:pPr>
            <a:r>
              <a:rPr lang="en-US" sz="4489" b="true">
                <a:solidFill>
                  <a:srgbClr val="FFFFFF"/>
                </a:solidFill>
                <a:latin typeface="Open Sans Bold"/>
                <a:ea typeface="Open Sans Bold"/>
                <a:cs typeface="Open Sans Bold"/>
                <a:sym typeface="Open Sans Bold"/>
              </a:rPr>
              <a:t>Fun, rapide, rentable, positif.</a:t>
            </a:r>
          </a:p>
          <a:p>
            <a:pPr algn="just">
              <a:lnSpc>
                <a:spcPts val="6285"/>
              </a:lnSpc>
            </a:pPr>
            <a:r>
              <a:rPr lang="en-US" sz="4489" b="true">
                <a:solidFill>
                  <a:srgbClr val="FFFFFF"/>
                </a:solidFill>
                <a:latin typeface="Open Sans Bold"/>
                <a:ea typeface="Open Sans Bold"/>
                <a:cs typeface="Open Sans Bold"/>
                <a:sym typeface="Open Sans Bold"/>
              </a:rPr>
              <a:t>Partir des enjeux locaux pour répondre aux enjeux mondiaux, et démultiplier.</a:t>
            </a:r>
          </a:p>
          <a:p>
            <a:pPr algn="just">
              <a:lnSpc>
                <a:spcPts val="5865"/>
              </a:lnSpc>
            </a:pPr>
          </a:p>
          <a:p>
            <a:pPr algn="just">
              <a:lnSpc>
                <a:spcPts val="5865"/>
              </a:lnSpc>
            </a:pPr>
          </a:p>
        </p:txBody>
      </p:sp>
      <p:sp>
        <p:nvSpPr>
          <p:cNvPr name="Freeform 7" id="7"/>
          <p:cNvSpPr/>
          <p:nvPr/>
        </p:nvSpPr>
        <p:spPr>
          <a:xfrm flipH="false" flipV="false" rot="0">
            <a:off x="14413977" y="8870812"/>
            <a:ext cx="2845323" cy="774976"/>
          </a:xfrm>
          <a:custGeom>
            <a:avLst/>
            <a:gdLst/>
            <a:ahLst/>
            <a:cxnLst/>
            <a:rect r="r" b="b" t="t" l="l"/>
            <a:pathLst>
              <a:path h="774976" w="2845323">
                <a:moveTo>
                  <a:pt x="0" y="0"/>
                </a:moveTo>
                <a:lnTo>
                  <a:pt x="2845323" y="0"/>
                </a:lnTo>
                <a:lnTo>
                  <a:pt x="2845323" y="774976"/>
                </a:lnTo>
                <a:lnTo>
                  <a:pt x="0" y="774976"/>
                </a:lnTo>
                <a:lnTo>
                  <a:pt x="0" y="0"/>
                </a:lnTo>
                <a:close/>
              </a:path>
            </a:pathLst>
          </a:custGeom>
          <a:blipFill>
            <a:blip r:embed="rId3"/>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2692" y="2123693"/>
            <a:ext cx="12352120" cy="7336316"/>
          </a:xfrm>
          <a:custGeom>
            <a:avLst/>
            <a:gdLst/>
            <a:ahLst/>
            <a:cxnLst/>
            <a:rect r="r" b="b" t="t" l="l"/>
            <a:pathLst>
              <a:path h="7336316" w="12352120">
                <a:moveTo>
                  <a:pt x="0" y="0"/>
                </a:moveTo>
                <a:lnTo>
                  <a:pt x="12352120" y="0"/>
                </a:lnTo>
                <a:lnTo>
                  <a:pt x="12352120" y="7336316"/>
                </a:lnTo>
                <a:lnTo>
                  <a:pt x="0" y="7336316"/>
                </a:lnTo>
                <a:lnTo>
                  <a:pt x="0" y="0"/>
                </a:lnTo>
                <a:close/>
              </a:path>
            </a:pathLst>
          </a:custGeom>
          <a:blipFill>
            <a:blip r:embed="rId2"/>
            <a:stretch>
              <a:fillRect l="0" t="-12176" r="0" b="0"/>
            </a:stretch>
          </a:blipFill>
        </p:spPr>
      </p:sp>
      <p:sp>
        <p:nvSpPr>
          <p:cNvPr name="TextBox 3" id="3"/>
          <p:cNvSpPr txBox="true"/>
          <p:nvPr/>
        </p:nvSpPr>
        <p:spPr>
          <a:xfrm rot="0">
            <a:off x="469711" y="783207"/>
            <a:ext cx="18230369" cy="1288415"/>
          </a:xfrm>
          <a:prstGeom prst="rect">
            <a:avLst/>
          </a:prstGeom>
        </p:spPr>
        <p:txBody>
          <a:bodyPr anchor="t" rtlCol="false" tIns="0" lIns="0" bIns="0" rIns="0">
            <a:spAutoFit/>
          </a:bodyPr>
          <a:lstStyle/>
          <a:p>
            <a:pPr algn="l">
              <a:lnSpc>
                <a:spcPts val="6089"/>
              </a:lnSpc>
            </a:pPr>
            <a:r>
              <a:rPr lang="en-US" sz="4349" b="true">
                <a:solidFill>
                  <a:srgbClr val="008D80"/>
                </a:solidFill>
                <a:latin typeface="Open Sans Bold"/>
                <a:ea typeface="Open Sans Bold"/>
                <a:cs typeface="Open Sans Bold"/>
                <a:sym typeface="Open Sans Bold"/>
              </a:rPr>
              <a:t>POSSIBILITÉS DE DUOS  JUNIOR et PRE-SENIOR</a:t>
            </a:r>
          </a:p>
          <a:p>
            <a:pPr algn="ctr">
              <a:lnSpc>
                <a:spcPts val="4130"/>
              </a:lnSpc>
            </a:pPr>
          </a:p>
        </p:txBody>
      </p:sp>
      <p:sp>
        <p:nvSpPr>
          <p:cNvPr name="Freeform 4" id="4"/>
          <p:cNvSpPr/>
          <p:nvPr/>
        </p:nvSpPr>
        <p:spPr>
          <a:xfrm flipH="false" flipV="false" rot="0">
            <a:off x="14413977" y="8870812"/>
            <a:ext cx="2845323" cy="774976"/>
          </a:xfrm>
          <a:custGeom>
            <a:avLst/>
            <a:gdLst/>
            <a:ahLst/>
            <a:cxnLst/>
            <a:rect r="r" b="b" t="t" l="l"/>
            <a:pathLst>
              <a:path h="774976" w="2845323">
                <a:moveTo>
                  <a:pt x="0" y="0"/>
                </a:moveTo>
                <a:lnTo>
                  <a:pt x="2845323" y="0"/>
                </a:lnTo>
                <a:lnTo>
                  <a:pt x="2845323" y="774976"/>
                </a:lnTo>
                <a:lnTo>
                  <a:pt x="0" y="774976"/>
                </a:lnTo>
                <a:lnTo>
                  <a:pt x="0" y="0"/>
                </a:lnTo>
                <a:close/>
              </a:path>
            </a:pathLst>
          </a:custGeom>
          <a:blipFill>
            <a:blip r:embed="rId3"/>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DAGdeQ30nn0</dc:identifier>
  <dcterms:modified xsi:type="dcterms:W3CDTF">2011-08-01T06:04:30Z</dcterms:modified>
  <cp:revision>1</cp:revision>
  <dc:title>Extrapreneurs 2025 : Construire des entreprises résilientes et régénératives</dc:title>
</cp:coreProperties>
</file>